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714" r:id="rId2"/>
    <p:sldId id="1341" r:id="rId3"/>
    <p:sldId id="1342" r:id="rId4"/>
    <p:sldId id="1428" r:id="rId5"/>
    <p:sldId id="1429" r:id="rId6"/>
    <p:sldId id="1336" r:id="rId7"/>
    <p:sldId id="1391" r:id="rId8"/>
    <p:sldId id="1274" r:id="rId9"/>
    <p:sldId id="1397" r:id="rId10"/>
    <p:sldId id="1396" r:id="rId11"/>
    <p:sldId id="1392" r:id="rId12"/>
    <p:sldId id="1278" r:id="rId13"/>
    <p:sldId id="1343" r:id="rId14"/>
    <p:sldId id="1344" r:id="rId15"/>
    <p:sldId id="1269" r:id="rId16"/>
    <p:sldId id="1283" r:id="rId17"/>
    <p:sldId id="1285" r:id="rId18"/>
    <p:sldId id="1447" r:id="rId19"/>
    <p:sldId id="1349" r:id="rId20"/>
    <p:sldId id="1321" r:id="rId21"/>
    <p:sldId id="1345" r:id="rId22"/>
    <p:sldId id="1459" r:id="rId23"/>
    <p:sldId id="1460" r:id="rId24"/>
    <p:sldId id="1448" r:id="rId25"/>
    <p:sldId id="1357" r:id="rId26"/>
    <p:sldId id="1358" r:id="rId27"/>
    <p:sldId id="1359" r:id="rId28"/>
    <p:sldId id="1360" r:id="rId29"/>
    <p:sldId id="1393" r:id="rId30"/>
    <p:sldId id="1362" r:id="rId31"/>
    <p:sldId id="1363" r:id="rId32"/>
    <p:sldId id="1364" r:id="rId33"/>
    <p:sldId id="1449" r:id="rId34"/>
    <p:sldId id="1450" r:id="rId35"/>
    <p:sldId id="1451" r:id="rId36"/>
    <p:sldId id="1452" r:id="rId37"/>
    <p:sldId id="1453" r:id="rId38"/>
    <p:sldId id="1454" r:id="rId39"/>
    <p:sldId id="1455" r:id="rId40"/>
    <p:sldId id="1456" r:id="rId41"/>
    <p:sldId id="1457" r:id="rId42"/>
    <p:sldId id="1458" r:id="rId43"/>
    <p:sldId id="1470" r:id="rId44"/>
    <p:sldId id="1471" r:id="rId45"/>
    <p:sldId id="1472" r:id="rId46"/>
    <p:sldId id="1473" r:id="rId47"/>
    <p:sldId id="1474" r:id="rId48"/>
    <p:sldId id="1475" r:id="rId49"/>
    <p:sldId id="1476" r:id="rId50"/>
    <p:sldId id="1477" r:id="rId51"/>
    <p:sldId id="1478" r:id="rId52"/>
    <p:sldId id="1479" r:id="rId53"/>
    <p:sldId id="1480" r:id="rId54"/>
    <p:sldId id="1481" r:id="rId55"/>
    <p:sldId id="1482" r:id="rId56"/>
    <p:sldId id="1462" r:id="rId57"/>
    <p:sldId id="1463" r:id="rId58"/>
    <p:sldId id="1464" r:id="rId59"/>
    <p:sldId id="1465" r:id="rId60"/>
    <p:sldId id="1466" r:id="rId61"/>
    <p:sldId id="1469" r:id="rId62"/>
  </p:sldIdLst>
  <p:sldSz cx="9144000" cy="6858000" type="letter"/>
  <p:notesSz cx="6858000" cy="91440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0">
          <p15:clr>
            <a:srgbClr val="A4A3A4"/>
          </p15:clr>
        </p15:guide>
        <p15:guide id="2" pos="3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8"/>
    <a:srgbClr val="FB012B"/>
    <a:srgbClr val="00DEC9"/>
    <a:srgbClr val="003366"/>
    <a:srgbClr val="C0C0C0"/>
    <a:srgbClr val="DDDDDD"/>
    <a:srgbClr val="DAE3F6"/>
    <a:srgbClr val="2D69B5"/>
    <a:srgbClr val="2D7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99712" autoAdjust="0"/>
  </p:normalViewPr>
  <p:slideViewPr>
    <p:cSldViewPr snapToGrid="0">
      <p:cViewPr varScale="1">
        <p:scale>
          <a:sx n="88" d="100"/>
          <a:sy n="88" d="100"/>
        </p:scale>
        <p:origin x="96" y="-197"/>
      </p:cViewPr>
      <p:guideLst>
        <p:guide orient="horz" pos="260"/>
        <p:guide pos="3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5114"/>
    </p:cViewPr>
  </p:sorterViewPr>
  <p:notesViewPr>
    <p:cSldViewPr snapToGrid="0">
      <p:cViewPr>
        <p:scale>
          <a:sx n="66" d="100"/>
          <a:sy n="66" d="100"/>
        </p:scale>
        <p:origin x="-3336" y="-210"/>
      </p:cViewPr>
      <p:guideLst>
        <p:guide orient="horz" pos="2882"/>
        <p:guide pos="216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Behavioral</a:t>
            </a:r>
            <a:r>
              <a:rPr lang="en-US" baseline="0" dirty="0" smtClean="0"/>
              <a:t> Intentions Data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441108923884512E-2"/>
          <c:y val="0.14717199803149605"/>
          <c:w val="0.92822555774278215"/>
          <c:h val="0.74078592519685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Own a Hybrid</c:v>
                </c:pt>
                <c:pt idx="1">
                  <c:v>Install a Smart Thermostat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3.5024875621890548</c:v>
                </c:pt>
                <c:pt idx="1">
                  <c:v>4.2549751243781095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E-45B7-A244-79A1F068E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0782656"/>
        <c:axId val="136268936"/>
      </c:barChart>
      <c:catAx>
        <c:axId val="52078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268936"/>
        <c:crosses val="autoZero"/>
        <c:auto val="1"/>
        <c:lblAlgn val="ctr"/>
        <c:lblOffset val="100"/>
        <c:noMultiLvlLbl val="0"/>
      </c:catAx>
      <c:valAx>
        <c:axId val="136268936"/>
        <c:scaling>
          <c:orientation val="minMax"/>
          <c:max val="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78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Behavioral</a:t>
            </a:r>
            <a:r>
              <a:rPr lang="en-US" baseline="0" dirty="0" smtClean="0"/>
              <a:t> Intentions Data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441108923884512E-2"/>
          <c:y val="0.14717199803149605"/>
          <c:w val="0.92822555774278215"/>
          <c:h val="0.74078592519685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Own a Hybrid</c:v>
                </c:pt>
                <c:pt idx="1">
                  <c:v>Install a Smart Thermostat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3.5269978401727862</c:v>
                </c:pt>
                <c:pt idx="1">
                  <c:v>4.2116630669546433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C-4F08-BF2D-5BE3BBEDD8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Own a Hybrid</c:v>
                </c:pt>
                <c:pt idx="1">
                  <c:v>Install a Smart Thermostat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3.469208211143695</c:v>
                </c:pt>
                <c:pt idx="1">
                  <c:v>4.3137829912023458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EC-4F08-BF2D-5BE3BBEDD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1023856"/>
        <c:axId val="261891960"/>
      </c:barChart>
      <c:catAx>
        <c:axId val="56102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891960"/>
        <c:crosses val="autoZero"/>
        <c:auto val="1"/>
        <c:lblAlgn val="ctr"/>
        <c:lblOffset val="100"/>
        <c:noMultiLvlLbl val="0"/>
      </c:catAx>
      <c:valAx>
        <c:axId val="261891960"/>
        <c:scaling>
          <c:orientation val="minMax"/>
          <c:max val="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02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8761089238845142"/>
          <c:y val="0.17940624999999999"/>
          <c:w val="0.2247782152230971"/>
          <c:h val="6.0113681102362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 smtClean="0"/>
              <a:t>Own a Hybrid</a:t>
            </a:r>
            <a:endParaRPr lang="en-US" sz="1200" baseline="0" dirty="0" smtClean="0"/>
          </a:p>
        </c:rich>
      </c:tx>
      <c:layout>
        <c:manualLayout>
          <c:xMode val="edge"/>
          <c:yMode val="edge"/>
          <c:x val="0.32726266680376365"/>
          <c:y val="2.69302485358002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377380390133887E-2"/>
          <c:y val="0.10957112342253066"/>
          <c:w val="0.89356906167979"/>
          <c:h val="0.720948906038171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Own a Hybrid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18-24</c:v>
                </c:pt>
                <c:pt idx="1">
                  <c:v>25-29</c:v>
                </c:pt>
                <c:pt idx="2">
                  <c:v>30-34</c:v>
                </c:pt>
                <c:pt idx="3">
                  <c:v>35-39</c:v>
                </c:pt>
                <c:pt idx="4">
                  <c:v>40-44</c:v>
                </c:pt>
                <c:pt idx="5">
                  <c:v>45-49</c:v>
                </c:pt>
                <c:pt idx="6">
                  <c:v>50-54</c:v>
                </c:pt>
                <c:pt idx="7">
                  <c:v>55-59</c:v>
                </c:pt>
                <c:pt idx="8">
                  <c:v>60-64</c:v>
                </c:pt>
                <c:pt idx="9">
                  <c:v>65-74</c:v>
                </c:pt>
                <c:pt idx="10">
                  <c:v>75 older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3.6842105263157894</c:v>
                </c:pt>
                <c:pt idx="1">
                  <c:v>4.3134328358208958</c:v>
                </c:pt>
                <c:pt idx="2">
                  <c:v>4.2</c:v>
                </c:pt>
                <c:pt idx="3">
                  <c:v>3.8441558441558441</c:v>
                </c:pt>
                <c:pt idx="4">
                  <c:v>3.6707317073170733</c:v>
                </c:pt>
                <c:pt idx="5">
                  <c:v>3.1896551724137931</c:v>
                </c:pt>
                <c:pt idx="6">
                  <c:v>3.1829268292682928</c:v>
                </c:pt>
                <c:pt idx="7">
                  <c:v>3.4507042253521125</c:v>
                </c:pt>
                <c:pt idx="8">
                  <c:v>2.7321428571428572</c:v>
                </c:pt>
                <c:pt idx="9">
                  <c:v>3.0756302521008405</c:v>
                </c:pt>
                <c:pt idx="1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7D-45EB-B5A4-E592324D3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3892048"/>
        <c:axId val="493892832"/>
      </c:barChart>
      <c:catAx>
        <c:axId val="49389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892832"/>
        <c:crosses val="autoZero"/>
        <c:auto val="1"/>
        <c:lblAlgn val="ctr"/>
        <c:lblOffset val="100"/>
        <c:noMultiLvlLbl val="0"/>
      </c:catAx>
      <c:valAx>
        <c:axId val="493892832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892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 smtClean="0"/>
              <a:t>Install a Smart Thermostat</a:t>
            </a:r>
            <a:endParaRPr lang="en-US" sz="1200" baseline="0" dirty="0" smtClean="0"/>
          </a:p>
        </c:rich>
      </c:tx>
      <c:layout>
        <c:manualLayout>
          <c:xMode val="edge"/>
          <c:yMode val="edge"/>
          <c:x val="0.32726266680376365"/>
          <c:y val="2.69302485358002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377380390133887E-2"/>
          <c:y val="0.10957112342253066"/>
          <c:w val="0.89356906167979"/>
          <c:h val="0.720948906038171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Install a Smart Thermostat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Sheet1!$A$2:$A$12</c:f>
              <c:strCache>
                <c:ptCount val="11"/>
                <c:pt idx="0">
                  <c:v>18-24</c:v>
                </c:pt>
                <c:pt idx="1">
                  <c:v>25-29</c:v>
                </c:pt>
                <c:pt idx="2">
                  <c:v>30-34</c:v>
                </c:pt>
                <c:pt idx="3">
                  <c:v>35-39</c:v>
                </c:pt>
                <c:pt idx="4">
                  <c:v>40-44</c:v>
                </c:pt>
                <c:pt idx="5">
                  <c:v>45-49</c:v>
                </c:pt>
                <c:pt idx="6">
                  <c:v>50-54</c:v>
                </c:pt>
                <c:pt idx="7">
                  <c:v>55-59</c:v>
                </c:pt>
                <c:pt idx="8">
                  <c:v>60-64</c:v>
                </c:pt>
                <c:pt idx="9">
                  <c:v>65-74</c:v>
                </c:pt>
                <c:pt idx="10">
                  <c:v>75 older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4.3684210526315788</c:v>
                </c:pt>
                <c:pt idx="1">
                  <c:v>4.91044776119403</c:v>
                </c:pt>
                <c:pt idx="2">
                  <c:v>4.8933333333333335</c:v>
                </c:pt>
                <c:pt idx="3">
                  <c:v>4.0129870129870131</c:v>
                </c:pt>
                <c:pt idx="4">
                  <c:v>4.5853658536585362</c:v>
                </c:pt>
                <c:pt idx="5">
                  <c:v>3.7241379310344827</c:v>
                </c:pt>
                <c:pt idx="6">
                  <c:v>4.0487804878048781</c:v>
                </c:pt>
                <c:pt idx="7">
                  <c:v>4.169014084507042</c:v>
                </c:pt>
                <c:pt idx="8">
                  <c:v>3.875</c:v>
                </c:pt>
                <c:pt idx="9">
                  <c:v>4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F9-4F6E-8794-DB3FECDC5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3893616"/>
        <c:axId val="493894008"/>
      </c:barChart>
      <c:catAx>
        <c:axId val="49389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894008"/>
        <c:crosses val="autoZero"/>
        <c:auto val="1"/>
        <c:lblAlgn val="ctr"/>
        <c:lblOffset val="100"/>
        <c:noMultiLvlLbl val="0"/>
      </c:catAx>
      <c:valAx>
        <c:axId val="493894008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89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 smtClean="0"/>
              <a:t>Own a Hybrid</a:t>
            </a:r>
            <a:endParaRPr lang="en-US" sz="1200" baseline="0" dirty="0" smtClean="0"/>
          </a:p>
        </c:rich>
      </c:tx>
      <c:layout>
        <c:manualLayout>
          <c:xMode val="edge"/>
          <c:yMode val="edge"/>
          <c:x val="0.32726266680376365"/>
          <c:y val="2.69302485358002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377380390133887E-2"/>
          <c:y val="0.10957112342253066"/>
          <c:w val="0.89356906167979"/>
          <c:h val="0.720948906038171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Own a Hybrid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Sheet1!$A$2:$A$8</c:f>
              <c:strCache>
                <c:ptCount val="7"/>
                <c:pt idx="0">
                  <c:v>&lt;20K</c:v>
                </c:pt>
                <c:pt idx="1">
                  <c:v>$20K-$30K</c:v>
                </c:pt>
                <c:pt idx="2">
                  <c:v>$30K-$40K</c:v>
                </c:pt>
                <c:pt idx="3">
                  <c:v>$40K-$50K</c:v>
                </c:pt>
                <c:pt idx="4">
                  <c:v>$50K-$75K</c:v>
                </c:pt>
                <c:pt idx="5">
                  <c:v>$75K-$100K</c:v>
                </c:pt>
                <c:pt idx="6">
                  <c:v>$100-$200K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2.9512195121951219</c:v>
                </c:pt>
                <c:pt idx="1">
                  <c:v>3.1355932203389831</c:v>
                </c:pt>
                <c:pt idx="2">
                  <c:v>3.3628318584070795</c:v>
                </c:pt>
                <c:pt idx="3">
                  <c:v>3.6136363636363638</c:v>
                </c:pt>
                <c:pt idx="4">
                  <c:v>3.7341040462427744</c:v>
                </c:pt>
                <c:pt idx="5">
                  <c:v>3.8285714285714287</c:v>
                </c:pt>
                <c:pt idx="6">
                  <c:v>4.0119047619047619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5-4E40-9F88-437D8FA851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3894792"/>
        <c:axId val="493895184"/>
      </c:barChart>
      <c:catAx>
        <c:axId val="493894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895184"/>
        <c:crosses val="autoZero"/>
        <c:auto val="1"/>
        <c:lblAlgn val="ctr"/>
        <c:lblOffset val="100"/>
        <c:noMultiLvlLbl val="0"/>
      </c:catAx>
      <c:valAx>
        <c:axId val="493895184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894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 smtClean="0"/>
              <a:t>Install a Smart Thermostat</a:t>
            </a:r>
            <a:endParaRPr lang="en-US" sz="1200" baseline="0" dirty="0" smtClean="0"/>
          </a:p>
        </c:rich>
      </c:tx>
      <c:layout>
        <c:manualLayout>
          <c:xMode val="edge"/>
          <c:yMode val="edge"/>
          <c:x val="0.32726266680376365"/>
          <c:y val="2.69302485358002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377380390133887E-2"/>
          <c:y val="0.10957112342253066"/>
          <c:w val="0.89356906167979"/>
          <c:h val="0.720948906038171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Install a Smart Thermostat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Sheet1!$A$2:$A$8</c:f>
              <c:strCache>
                <c:ptCount val="7"/>
                <c:pt idx="0">
                  <c:v>&lt;20K</c:v>
                </c:pt>
                <c:pt idx="1">
                  <c:v>$20K-$30K</c:v>
                </c:pt>
                <c:pt idx="2">
                  <c:v>$30K-$40K</c:v>
                </c:pt>
                <c:pt idx="3">
                  <c:v>$40K-$50K</c:v>
                </c:pt>
                <c:pt idx="4">
                  <c:v>$50K-$75K</c:v>
                </c:pt>
                <c:pt idx="5">
                  <c:v>$75K-$100K</c:v>
                </c:pt>
                <c:pt idx="6">
                  <c:v>$100-$200K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3.8292682926829267</c:v>
                </c:pt>
                <c:pt idx="1">
                  <c:v>3.9237288135593222</c:v>
                </c:pt>
                <c:pt idx="2">
                  <c:v>4.1504424778761058</c:v>
                </c:pt>
                <c:pt idx="3">
                  <c:v>4.2727272727272725</c:v>
                </c:pt>
                <c:pt idx="4">
                  <c:v>4.4104046242774571</c:v>
                </c:pt>
                <c:pt idx="5">
                  <c:v>4.6190476190476186</c:v>
                </c:pt>
                <c:pt idx="6">
                  <c:v>4.6904761904761907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B7-45EE-BD1A-C578C3B38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3895968"/>
        <c:axId val="493896360"/>
      </c:barChart>
      <c:catAx>
        <c:axId val="49389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896360"/>
        <c:crosses val="autoZero"/>
        <c:auto val="1"/>
        <c:lblAlgn val="ctr"/>
        <c:lblOffset val="100"/>
        <c:noMultiLvlLbl val="0"/>
      </c:catAx>
      <c:valAx>
        <c:axId val="493896360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895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/>
            </a:pPr>
            <a:r>
              <a:rPr lang="en-US"/>
              <a:t>Scatter plot(Courtesy vs Competence)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  <a:effectLst/>
          </c:spPr>
          <c:marker>
            <c:symbol val="circle"/>
            <c:size val="4"/>
            <c:spPr>
              <a:solidFill>
                <a:srgbClr val="3266FF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SCA_HID1!$A$1:$A$344</c:f>
              <c:numCache>
                <c:formatCode>0</c:formatCode>
                <c:ptCount val="344"/>
                <c:pt idx="0">
                  <c:v>0.72131999999999996</c:v>
                </c:pt>
                <c:pt idx="1">
                  <c:v>-0.441826</c:v>
                </c:pt>
                <c:pt idx="2">
                  <c:v>-0.64616600000000002</c:v>
                </c:pt>
                <c:pt idx="3">
                  <c:v>-5.6032729999999997</c:v>
                </c:pt>
                <c:pt idx="4">
                  <c:v>0.61567899999999998</c:v>
                </c:pt>
                <c:pt idx="5">
                  <c:v>-0.418437</c:v>
                </c:pt>
                <c:pt idx="6">
                  <c:v>0.61567899999999998</c:v>
                </c:pt>
                <c:pt idx="7">
                  <c:v>0.61567899999999998</c:v>
                </c:pt>
                <c:pt idx="8">
                  <c:v>0.61567899999999998</c:v>
                </c:pt>
                <c:pt idx="9">
                  <c:v>-1.559733</c:v>
                </c:pt>
                <c:pt idx="10">
                  <c:v>-3.1280950000000001</c:v>
                </c:pt>
                <c:pt idx="11">
                  <c:v>-0.73682199999999998</c:v>
                </c:pt>
                <c:pt idx="12">
                  <c:v>0.61567899999999998</c:v>
                </c:pt>
                <c:pt idx="13">
                  <c:v>0.61567899999999998</c:v>
                </c:pt>
                <c:pt idx="14">
                  <c:v>-0.88627999999999996</c:v>
                </c:pt>
                <c:pt idx="15">
                  <c:v>0.79189900000000002</c:v>
                </c:pt>
                <c:pt idx="16">
                  <c:v>1.010475</c:v>
                </c:pt>
                <c:pt idx="17">
                  <c:v>0.61567899999999998</c:v>
                </c:pt>
                <c:pt idx="18">
                  <c:v>0.61567899999999998</c:v>
                </c:pt>
                <c:pt idx="19">
                  <c:v>2.5498059999999998</c:v>
                </c:pt>
                <c:pt idx="20">
                  <c:v>-0.99547699999999995</c:v>
                </c:pt>
                <c:pt idx="21">
                  <c:v>-0.135301</c:v>
                </c:pt>
                <c:pt idx="22">
                  <c:v>-0.86712699999999998</c:v>
                </c:pt>
                <c:pt idx="23">
                  <c:v>1.3736999999999999E-2</c:v>
                </c:pt>
                <c:pt idx="24">
                  <c:v>-1.1576439999999999</c:v>
                </c:pt>
                <c:pt idx="25">
                  <c:v>-0.42267300000000002</c:v>
                </c:pt>
                <c:pt idx="26">
                  <c:v>0.61567899999999998</c:v>
                </c:pt>
                <c:pt idx="27">
                  <c:v>0.61567899999999998</c:v>
                </c:pt>
                <c:pt idx="28">
                  <c:v>0.61567899999999998</c:v>
                </c:pt>
                <c:pt idx="29">
                  <c:v>1.576084</c:v>
                </c:pt>
                <c:pt idx="30">
                  <c:v>-0.33515299999999998</c:v>
                </c:pt>
                <c:pt idx="31">
                  <c:v>-0.135301</c:v>
                </c:pt>
                <c:pt idx="32">
                  <c:v>-2.1084670000000001</c:v>
                </c:pt>
                <c:pt idx="33">
                  <c:v>-0.724962</c:v>
                </c:pt>
                <c:pt idx="34">
                  <c:v>-0.82925000000000004</c:v>
                </c:pt>
                <c:pt idx="35">
                  <c:v>-0.43268099999999998</c:v>
                </c:pt>
                <c:pt idx="36">
                  <c:v>0.61567899999999998</c:v>
                </c:pt>
                <c:pt idx="37">
                  <c:v>-0.135301</c:v>
                </c:pt>
                <c:pt idx="38">
                  <c:v>-0.135301</c:v>
                </c:pt>
                <c:pt idx="39">
                  <c:v>0.19486600000000001</c:v>
                </c:pt>
                <c:pt idx="40">
                  <c:v>0.61567899999999998</c:v>
                </c:pt>
                <c:pt idx="41">
                  <c:v>0.61567899999999998</c:v>
                </c:pt>
                <c:pt idx="42">
                  <c:v>-0.62804499999999996</c:v>
                </c:pt>
                <c:pt idx="43">
                  <c:v>-1.471033</c:v>
                </c:pt>
                <c:pt idx="44">
                  <c:v>-0.63253400000000004</c:v>
                </c:pt>
                <c:pt idx="45">
                  <c:v>0.61567899999999998</c:v>
                </c:pt>
                <c:pt idx="46">
                  <c:v>0.61567899999999998</c:v>
                </c:pt>
                <c:pt idx="47">
                  <c:v>0.61567899999999998</c:v>
                </c:pt>
                <c:pt idx="48">
                  <c:v>0.40895399999999998</c:v>
                </c:pt>
                <c:pt idx="49">
                  <c:v>0.61567899999999998</c:v>
                </c:pt>
                <c:pt idx="50">
                  <c:v>0.61567899999999998</c:v>
                </c:pt>
                <c:pt idx="51">
                  <c:v>-1.9246319999999999</c:v>
                </c:pt>
                <c:pt idx="52">
                  <c:v>-0.15445300000000001</c:v>
                </c:pt>
                <c:pt idx="53">
                  <c:v>-1.3456360000000001</c:v>
                </c:pt>
                <c:pt idx="54">
                  <c:v>0.61567899999999998</c:v>
                </c:pt>
                <c:pt idx="55">
                  <c:v>0.61567899999999998</c:v>
                </c:pt>
                <c:pt idx="56">
                  <c:v>-0.116148</c:v>
                </c:pt>
                <c:pt idx="57">
                  <c:v>0.61567899999999998</c:v>
                </c:pt>
                <c:pt idx="58">
                  <c:v>0.61567899999999998</c:v>
                </c:pt>
                <c:pt idx="59">
                  <c:v>0.61567899999999998</c:v>
                </c:pt>
                <c:pt idx="60">
                  <c:v>-0.135301</c:v>
                </c:pt>
                <c:pt idx="61">
                  <c:v>-0.135301</c:v>
                </c:pt>
                <c:pt idx="62">
                  <c:v>-0.135301</c:v>
                </c:pt>
                <c:pt idx="63">
                  <c:v>-0.62566100000000002</c:v>
                </c:pt>
                <c:pt idx="64">
                  <c:v>0.61567899999999998</c:v>
                </c:pt>
                <c:pt idx="65">
                  <c:v>0.61567899999999998</c:v>
                </c:pt>
                <c:pt idx="66">
                  <c:v>0.61567899999999998</c:v>
                </c:pt>
                <c:pt idx="67">
                  <c:v>-0.31152099999999999</c:v>
                </c:pt>
                <c:pt idx="68">
                  <c:v>0.61567899999999998</c:v>
                </c:pt>
                <c:pt idx="69">
                  <c:v>0.61567899999999998</c:v>
                </c:pt>
                <c:pt idx="70">
                  <c:v>1.6976739999999999</c:v>
                </c:pt>
                <c:pt idx="71">
                  <c:v>-0.88627999999999996</c:v>
                </c:pt>
                <c:pt idx="72">
                  <c:v>-0.65168700000000002</c:v>
                </c:pt>
                <c:pt idx="73">
                  <c:v>-0.135301</c:v>
                </c:pt>
                <c:pt idx="74">
                  <c:v>-1.0669789999999999</c:v>
                </c:pt>
                <c:pt idx="75">
                  <c:v>-0.21171999999999999</c:v>
                </c:pt>
                <c:pt idx="76">
                  <c:v>0.61567899999999998</c:v>
                </c:pt>
                <c:pt idx="77">
                  <c:v>0.61567899999999998</c:v>
                </c:pt>
                <c:pt idx="78">
                  <c:v>0.61567899999999998</c:v>
                </c:pt>
                <c:pt idx="79">
                  <c:v>-0.88627999999999996</c:v>
                </c:pt>
                <c:pt idx="80">
                  <c:v>0.596526</c:v>
                </c:pt>
                <c:pt idx="81">
                  <c:v>-0.135301</c:v>
                </c:pt>
                <c:pt idx="82">
                  <c:v>0.61567899999999998</c:v>
                </c:pt>
                <c:pt idx="83">
                  <c:v>0.61567899999999998</c:v>
                </c:pt>
                <c:pt idx="84">
                  <c:v>1.1129119999999999</c:v>
                </c:pt>
                <c:pt idx="85">
                  <c:v>0.61567899999999998</c:v>
                </c:pt>
                <c:pt idx="86">
                  <c:v>0.61567899999999998</c:v>
                </c:pt>
                <c:pt idx="87">
                  <c:v>0.61567899999999998</c:v>
                </c:pt>
                <c:pt idx="88">
                  <c:v>-0.88627999999999996</c:v>
                </c:pt>
                <c:pt idx="89">
                  <c:v>-1.3026139999999999</c:v>
                </c:pt>
                <c:pt idx="90">
                  <c:v>-0.135301</c:v>
                </c:pt>
                <c:pt idx="91">
                  <c:v>1.734939</c:v>
                </c:pt>
                <c:pt idx="92">
                  <c:v>-0.135301</c:v>
                </c:pt>
                <c:pt idx="93">
                  <c:v>-1.58023</c:v>
                </c:pt>
                <c:pt idx="94">
                  <c:v>-0.84349499999999999</c:v>
                </c:pt>
                <c:pt idx="95">
                  <c:v>0.61567899999999998</c:v>
                </c:pt>
                <c:pt idx="96">
                  <c:v>0.61567899999999998</c:v>
                </c:pt>
                <c:pt idx="97">
                  <c:v>0.61567899999999998</c:v>
                </c:pt>
                <c:pt idx="98">
                  <c:v>0.61567899999999998</c:v>
                </c:pt>
                <c:pt idx="99">
                  <c:v>0.61567899999999998</c:v>
                </c:pt>
                <c:pt idx="100">
                  <c:v>-0.53248099999999998</c:v>
                </c:pt>
                <c:pt idx="101">
                  <c:v>0.61567899999999998</c:v>
                </c:pt>
                <c:pt idx="102">
                  <c:v>0.61567899999999998</c:v>
                </c:pt>
                <c:pt idx="103">
                  <c:v>-9.7423999999999997E-2</c:v>
                </c:pt>
                <c:pt idx="104">
                  <c:v>0.61567899999999998</c:v>
                </c:pt>
                <c:pt idx="105">
                  <c:v>1.174415</c:v>
                </c:pt>
                <c:pt idx="106">
                  <c:v>-0.135301</c:v>
                </c:pt>
                <c:pt idx="107">
                  <c:v>-0.44631399999999999</c:v>
                </c:pt>
                <c:pt idx="108">
                  <c:v>-0.342026</c:v>
                </c:pt>
                <c:pt idx="109">
                  <c:v>-0.135301</c:v>
                </c:pt>
                <c:pt idx="110">
                  <c:v>-0.42267300000000002</c:v>
                </c:pt>
                <c:pt idx="111">
                  <c:v>0.61567899999999998</c:v>
                </c:pt>
                <c:pt idx="112">
                  <c:v>0.48088599999999998</c:v>
                </c:pt>
                <c:pt idx="113">
                  <c:v>0.61567899999999998</c:v>
                </c:pt>
                <c:pt idx="114">
                  <c:v>-0.316</c:v>
                </c:pt>
                <c:pt idx="115">
                  <c:v>0.61567899999999998</c:v>
                </c:pt>
                <c:pt idx="116">
                  <c:v>0.83927099999999999</c:v>
                </c:pt>
                <c:pt idx="117">
                  <c:v>-0.135301</c:v>
                </c:pt>
                <c:pt idx="118">
                  <c:v>-0.135301</c:v>
                </c:pt>
                <c:pt idx="119">
                  <c:v>-2.8211499999999998</c:v>
                </c:pt>
                <c:pt idx="120">
                  <c:v>-1.043347</c:v>
                </c:pt>
                <c:pt idx="121">
                  <c:v>0.61567899999999998</c:v>
                </c:pt>
                <c:pt idx="122">
                  <c:v>0.61567899999999998</c:v>
                </c:pt>
                <c:pt idx="123">
                  <c:v>0.61567899999999998</c:v>
                </c:pt>
                <c:pt idx="124">
                  <c:v>-0.31152099999999999</c:v>
                </c:pt>
                <c:pt idx="125">
                  <c:v>0.61567899999999998</c:v>
                </c:pt>
                <c:pt idx="126">
                  <c:v>-0.135301</c:v>
                </c:pt>
                <c:pt idx="127">
                  <c:v>-0.135301</c:v>
                </c:pt>
                <c:pt idx="128">
                  <c:v>-1.073852</c:v>
                </c:pt>
                <c:pt idx="129">
                  <c:v>-1.245584</c:v>
                </c:pt>
                <c:pt idx="130">
                  <c:v>0.61567899999999998</c:v>
                </c:pt>
                <c:pt idx="131">
                  <c:v>0.61567899999999998</c:v>
                </c:pt>
                <c:pt idx="132">
                  <c:v>0.61567899999999998</c:v>
                </c:pt>
                <c:pt idx="133">
                  <c:v>0.61567899999999998</c:v>
                </c:pt>
                <c:pt idx="134">
                  <c:v>-2.5492000000000001E-2</c:v>
                </c:pt>
                <c:pt idx="135">
                  <c:v>-1.0625</c:v>
                </c:pt>
                <c:pt idx="136">
                  <c:v>-0.44631399999999999</c:v>
                </c:pt>
                <c:pt idx="137">
                  <c:v>-1.138911</c:v>
                </c:pt>
                <c:pt idx="138">
                  <c:v>0.61567899999999998</c:v>
                </c:pt>
                <c:pt idx="139">
                  <c:v>0.61567899999999998</c:v>
                </c:pt>
                <c:pt idx="140">
                  <c:v>0.61567899999999998</c:v>
                </c:pt>
                <c:pt idx="141">
                  <c:v>0.61567899999999998</c:v>
                </c:pt>
                <c:pt idx="142">
                  <c:v>-0.88627999999999996</c:v>
                </c:pt>
                <c:pt idx="143">
                  <c:v>-1.8179590000000001</c:v>
                </c:pt>
                <c:pt idx="144">
                  <c:v>-1.3995310000000001</c:v>
                </c:pt>
                <c:pt idx="145">
                  <c:v>-1.383513</c:v>
                </c:pt>
                <c:pt idx="146">
                  <c:v>0.61567899999999998</c:v>
                </c:pt>
                <c:pt idx="147">
                  <c:v>0.30915399999999998</c:v>
                </c:pt>
                <c:pt idx="148">
                  <c:v>-0.88627999999999996</c:v>
                </c:pt>
                <c:pt idx="149">
                  <c:v>-1.3803780000000001</c:v>
                </c:pt>
                <c:pt idx="150">
                  <c:v>-4.2566129999999998</c:v>
                </c:pt>
                <c:pt idx="151">
                  <c:v>-0.73920699999999995</c:v>
                </c:pt>
                <c:pt idx="152">
                  <c:v>-1.9433560000000001</c:v>
                </c:pt>
                <c:pt idx="153">
                  <c:v>0.61567899999999998</c:v>
                </c:pt>
                <c:pt idx="154">
                  <c:v>0.61567899999999998</c:v>
                </c:pt>
                <c:pt idx="155">
                  <c:v>-0.41156399999999999</c:v>
                </c:pt>
                <c:pt idx="156">
                  <c:v>0.52011499999999999</c:v>
                </c:pt>
                <c:pt idx="157">
                  <c:v>0.61567899999999998</c:v>
                </c:pt>
                <c:pt idx="158">
                  <c:v>0.61567899999999998</c:v>
                </c:pt>
                <c:pt idx="159">
                  <c:v>-0.316</c:v>
                </c:pt>
                <c:pt idx="160">
                  <c:v>0.61567899999999998</c:v>
                </c:pt>
                <c:pt idx="161">
                  <c:v>1.730451</c:v>
                </c:pt>
                <c:pt idx="162">
                  <c:v>0.61567899999999998</c:v>
                </c:pt>
                <c:pt idx="163">
                  <c:v>0.61567899999999998</c:v>
                </c:pt>
                <c:pt idx="164">
                  <c:v>-0.135301</c:v>
                </c:pt>
                <c:pt idx="165">
                  <c:v>-0.73233400000000004</c:v>
                </c:pt>
                <c:pt idx="166">
                  <c:v>0.61567899999999998</c:v>
                </c:pt>
                <c:pt idx="167">
                  <c:v>0.61567899999999998</c:v>
                </c:pt>
                <c:pt idx="168">
                  <c:v>0.61567899999999998</c:v>
                </c:pt>
                <c:pt idx="169">
                  <c:v>0.61567899999999998</c:v>
                </c:pt>
                <c:pt idx="170">
                  <c:v>0.61567899999999998</c:v>
                </c:pt>
                <c:pt idx="171">
                  <c:v>0.61567899999999998</c:v>
                </c:pt>
                <c:pt idx="172">
                  <c:v>-0.88627999999999996</c:v>
                </c:pt>
                <c:pt idx="173">
                  <c:v>-0.57526699999999997</c:v>
                </c:pt>
                <c:pt idx="174">
                  <c:v>-0.441826</c:v>
                </c:pt>
                <c:pt idx="175">
                  <c:v>0.61567899999999998</c:v>
                </c:pt>
                <c:pt idx="176">
                  <c:v>0.40895399999999998</c:v>
                </c:pt>
                <c:pt idx="177">
                  <c:v>0.48775800000000002</c:v>
                </c:pt>
                <c:pt idx="178">
                  <c:v>-0.88627999999999996</c:v>
                </c:pt>
                <c:pt idx="179">
                  <c:v>-0.86712699999999998</c:v>
                </c:pt>
                <c:pt idx="180">
                  <c:v>-1.6708860000000001</c:v>
                </c:pt>
                <c:pt idx="181">
                  <c:v>0.61567899999999998</c:v>
                </c:pt>
                <c:pt idx="182">
                  <c:v>0.61567899999999998</c:v>
                </c:pt>
                <c:pt idx="183">
                  <c:v>0.61567899999999998</c:v>
                </c:pt>
                <c:pt idx="184">
                  <c:v>0.61567899999999998</c:v>
                </c:pt>
                <c:pt idx="185">
                  <c:v>0.61567899999999998</c:v>
                </c:pt>
                <c:pt idx="186">
                  <c:v>0.61567899999999998</c:v>
                </c:pt>
                <c:pt idx="187">
                  <c:v>-2.4410180000000001</c:v>
                </c:pt>
                <c:pt idx="188">
                  <c:v>-0.135301</c:v>
                </c:pt>
                <c:pt idx="189">
                  <c:v>-0.135301</c:v>
                </c:pt>
                <c:pt idx="190">
                  <c:v>-0.135301</c:v>
                </c:pt>
                <c:pt idx="191">
                  <c:v>-0.94354700000000002</c:v>
                </c:pt>
                <c:pt idx="192">
                  <c:v>0.61567899999999998</c:v>
                </c:pt>
                <c:pt idx="193">
                  <c:v>0.61567899999999998</c:v>
                </c:pt>
                <c:pt idx="194">
                  <c:v>0.61567899999999998</c:v>
                </c:pt>
                <c:pt idx="195">
                  <c:v>0.61567899999999998</c:v>
                </c:pt>
                <c:pt idx="196">
                  <c:v>-0.75597499999999995</c:v>
                </c:pt>
                <c:pt idx="197">
                  <c:v>-0.135301</c:v>
                </c:pt>
                <c:pt idx="198">
                  <c:v>-0.86712699999999998</c:v>
                </c:pt>
                <c:pt idx="199">
                  <c:v>-0.522725</c:v>
                </c:pt>
                <c:pt idx="200">
                  <c:v>-0.522725</c:v>
                </c:pt>
                <c:pt idx="201">
                  <c:v>0.61567899999999998</c:v>
                </c:pt>
                <c:pt idx="202">
                  <c:v>0.61567899999999998</c:v>
                </c:pt>
                <c:pt idx="203">
                  <c:v>0.61567899999999998</c:v>
                </c:pt>
                <c:pt idx="204">
                  <c:v>0.61567899999999998</c:v>
                </c:pt>
                <c:pt idx="205">
                  <c:v>0.61567899999999998</c:v>
                </c:pt>
                <c:pt idx="206">
                  <c:v>0.61567899999999998</c:v>
                </c:pt>
                <c:pt idx="207">
                  <c:v>0.77274600000000004</c:v>
                </c:pt>
                <c:pt idx="208">
                  <c:v>-0.135301</c:v>
                </c:pt>
                <c:pt idx="209">
                  <c:v>-0.135301</c:v>
                </c:pt>
                <c:pt idx="210">
                  <c:v>-0.135301</c:v>
                </c:pt>
                <c:pt idx="211">
                  <c:v>-3.8046280000000001</c:v>
                </c:pt>
                <c:pt idx="212">
                  <c:v>0.61567899999999998</c:v>
                </c:pt>
                <c:pt idx="213">
                  <c:v>0.61567899999999998</c:v>
                </c:pt>
                <c:pt idx="214">
                  <c:v>0.61567899999999998</c:v>
                </c:pt>
                <c:pt idx="215">
                  <c:v>0.61567899999999998</c:v>
                </c:pt>
                <c:pt idx="216">
                  <c:v>0.61567899999999998</c:v>
                </c:pt>
                <c:pt idx="217">
                  <c:v>-2.4788950000000001</c:v>
                </c:pt>
                <c:pt idx="218">
                  <c:v>-0.88627999999999996</c:v>
                </c:pt>
                <c:pt idx="219">
                  <c:v>-0.135301</c:v>
                </c:pt>
                <c:pt idx="220">
                  <c:v>1.730451</c:v>
                </c:pt>
                <c:pt idx="221">
                  <c:v>-0.135301</c:v>
                </c:pt>
                <c:pt idx="222">
                  <c:v>0.61567899999999998</c:v>
                </c:pt>
                <c:pt idx="223">
                  <c:v>0.61567899999999998</c:v>
                </c:pt>
                <c:pt idx="224">
                  <c:v>0.61567899999999998</c:v>
                </c:pt>
                <c:pt idx="225">
                  <c:v>0.61567899999999998</c:v>
                </c:pt>
                <c:pt idx="226">
                  <c:v>0.61567899999999998</c:v>
                </c:pt>
                <c:pt idx="227">
                  <c:v>-2.3690859999999998</c:v>
                </c:pt>
                <c:pt idx="228">
                  <c:v>-2.388239</c:v>
                </c:pt>
                <c:pt idx="229">
                  <c:v>-0.135301</c:v>
                </c:pt>
                <c:pt idx="230">
                  <c:v>0.61567899999999998</c:v>
                </c:pt>
                <c:pt idx="231">
                  <c:v>-0.135301</c:v>
                </c:pt>
                <c:pt idx="232">
                  <c:v>0.61567899999999998</c:v>
                </c:pt>
                <c:pt idx="233">
                  <c:v>0.61567899999999998</c:v>
                </c:pt>
                <c:pt idx="234">
                  <c:v>0.30915399999999998</c:v>
                </c:pt>
                <c:pt idx="235">
                  <c:v>0.61567899999999998</c:v>
                </c:pt>
                <c:pt idx="236">
                  <c:v>0.61567899999999998</c:v>
                </c:pt>
                <c:pt idx="237">
                  <c:v>0.61567899999999998</c:v>
                </c:pt>
                <c:pt idx="238">
                  <c:v>0.61567899999999998</c:v>
                </c:pt>
                <c:pt idx="239">
                  <c:v>0.61567899999999998</c:v>
                </c:pt>
                <c:pt idx="240">
                  <c:v>0.97947099999999998</c:v>
                </c:pt>
                <c:pt idx="241">
                  <c:v>-0.88627999999999996</c:v>
                </c:pt>
                <c:pt idx="242">
                  <c:v>1.1029040000000001</c:v>
                </c:pt>
                <c:pt idx="243">
                  <c:v>-0.93905899999999998</c:v>
                </c:pt>
                <c:pt idx="244">
                  <c:v>-0.11165899999999999</c:v>
                </c:pt>
                <c:pt idx="245">
                  <c:v>0.61567899999999998</c:v>
                </c:pt>
                <c:pt idx="246">
                  <c:v>0.61567899999999998</c:v>
                </c:pt>
                <c:pt idx="247">
                  <c:v>0.61567899999999998</c:v>
                </c:pt>
                <c:pt idx="248">
                  <c:v>0.61567899999999998</c:v>
                </c:pt>
                <c:pt idx="249">
                  <c:v>-2.388239</c:v>
                </c:pt>
                <c:pt idx="250">
                  <c:v>0.61567899999999998</c:v>
                </c:pt>
                <c:pt idx="251">
                  <c:v>0.61567899999999998</c:v>
                </c:pt>
                <c:pt idx="252">
                  <c:v>0.61567899999999998</c:v>
                </c:pt>
                <c:pt idx="253">
                  <c:v>-0.116148</c:v>
                </c:pt>
                <c:pt idx="254">
                  <c:v>0.61567899999999998</c:v>
                </c:pt>
                <c:pt idx="255">
                  <c:v>-6.447622</c:v>
                </c:pt>
                <c:pt idx="256">
                  <c:v>0.61567899999999998</c:v>
                </c:pt>
                <c:pt idx="257">
                  <c:v>0.61567899999999998</c:v>
                </c:pt>
                <c:pt idx="258">
                  <c:v>0.61567899999999998</c:v>
                </c:pt>
                <c:pt idx="259">
                  <c:v>0.61567899999999998</c:v>
                </c:pt>
                <c:pt idx="260">
                  <c:v>0.61567899999999998</c:v>
                </c:pt>
                <c:pt idx="261">
                  <c:v>0.61567899999999998</c:v>
                </c:pt>
                <c:pt idx="262">
                  <c:v>0.61567899999999998</c:v>
                </c:pt>
                <c:pt idx="263">
                  <c:v>-0.44631399999999999</c:v>
                </c:pt>
                <c:pt idx="264">
                  <c:v>-0.135301</c:v>
                </c:pt>
                <c:pt idx="265">
                  <c:v>0.61567899999999998</c:v>
                </c:pt>
                <c:pt idx="266">
                  <c:v>-0.116148</c:v>
                </c:pt>
                <c:pt idx="267">
                  <c:v>0.61567899999999998</c:v>
                </c:pt>
                <c:pt idx="268">
                  <c:v>0.61567899999999998</c:v>
                </c:pt>
                <c:pt idx="269">
                  <c:v>0.61567899999999998</c:v>
                </c:pt>
                <c:pt idx="270">
                  <c:v>0.61567899999999998</c:v>
                </c:pt>
                <c:pt idx="271">
                  <c:v>0.61567899999999998</c:v>
                </c:pt>
                <c:pt idx="272">
                  <c:v>-1.023957</c:v>
                </c:pt>
                <c:pt idx="273">
                  <c:v>0.61567899999999998</c:v>
                </c:pt>
                <c:pt idx="274">
                  <c:v>0.61567899999999998</c:v>
                </c:pt>
                <c:pt idx="275">
                  <c:v>0.20910200000000001</c:v>
                </c:pt>
                <c:pt idx="276">
                  <c:v>0.61567899999999998</c:v>
                </c:pt>
                <c:pt idx="277">
                  <c:v>0.61567899999999998</c:v>
                </c:pt>
                <c:pt idx="278">
                  <c:v>-0.98184400000000005</c:v>
                </c:pt>
                <c:pt idx="279">
                  <c:v>0.79637800000000003</c:v>
                </c:pt>
                <c:pt idx="280">
                  <c:v>0.61567899999999998</c:v>
                </c:pt>
                <c:pt idx="281">
                  <c:v>0.61567899999999998</c:v>
                </c:pt>
                <c:pt idx="282">
                  <c:v>0.61567899999999998</c:v>
                </c:pt>
                <c:pt idx="283">
                  <c:v>0.61567899999999998</c:v>
                </c:pt>
                <c:pt idx="284">
                  <c:v>0.61567899999999998</c:v>
                </c:pt>
                <c:pt idx="285">
                  <c:v>0.61567899999999998</c:v>
                </c:pt>
                <c:pt idx="286">
                  <c:v>-0.135301</c:v>
                </c:pt>
                <c:pt idx="287">
                  <c:v>-0.522725</c:v>
                </c:pt>
                <c:pt idx="288">
                  <c:v>-3.208243</c:v>
                </c:pt>
                <c:pt idx="289">
                  <c:v>0.61567899999999998</c:v>
                </c:pt>
                <c:pt idx="290">
                  <c:v>0.61567899999999998</c:v>
                </c:pt>
                <c:pt idx="291">
                  <c:v>0.61567899999999998</c:v>
                </c:pt>
                <c:pt idx="292">
                  <c:v>0.61567899999999998</c:v>
                </c:pt>
                <c:pt idx="293">
                  <c:v>0.61567899999999998</c:v>
                </c:pt>
                <c:pt idx="294">
                  <c:v>-0.135301</c:v>
                </c:pt>
                <c:pt idx="295">
                  <c:v>0.61567899999999998</c:v>
                </c:pt>
                <c:pt idx="296">
                  <c:v>-0.135301</c:v>
                </c:pt>
                <c:pt idx="297">
                  <c:v>-0.135301</c:v>
                </c:pt>
                <c:pt idx="298">
                  <c:v>0.61567899999999998</c:v>
                </c:pt>
                <c:pt idx="299">
                  <c:v>0.61567899999999998</c:v>
                </c:pt>
                <c:pt idx="300">
                  <c:v>-0.32287300000000002</c:v>
                </c:pt>
                <c:pt idx="301">
                  <c:v>0.61567899999999998</c:v>
                </c:pt>
                <c:pt idx="302">
                  <c:v>0.61567899999999998</c:v>
                </c:pt>
                <c:pt idx="303">
                  <c:v>0.61567899999999998</c:v>
                </c:pt>
                <c:pt idx="304">
                  <c:v>0.61567899999999998</c:v>
                </c:pt>
                <c:pt idx="305">
                  <c:v>0.61567899999999998</c:v>
                </c:pt>
                <c:pt idx="306">
                  <c:v>0.61567899999999998</c:v>
                </c:pt>
                <c:pt idx="307">
                  <c:v>0.61567899999999998</c:v>
                </c:pt>
                <c:pt idx="308">
                  <c:v>0.61567899999999998</c:v>
                </c:pt>
                <c:pt idx="309">
                  <c:v>0.61567899999999998</c:v>
                </c:pt>
                <c:pt idx="310">
                  <c:v>0.61567899999999998</c:v>
                </c:pt>
                <c:pt idx="311">
                  <c:v>-0.135301</c:v>
                </c:pt>
                <c:pt idx="312">
                  <c:v>-0.135301</c:v>
                </c:pt>
                <c:pt idx="313">
                  <c:v>0.61567899999999998</c:v>
                </c:pt>
                <c:pt idx="314">
                  <c:v>0.61567899999999998</c:v>
                </c:pt>
                <c:pt idx="315">
                  <c:v>-0.135301</c:v>
                </c:pt>
                <c:pt idx="316">
                  <c:v>-0.135301</c:v>
                </c:pt>
                <c:pt idx="317">
                  <c:v>-1.349872</c:v>
                </c:pt>
                <c:pt idx="318">
                  <c:v>0.40895399999999998</c:v>
                </c:pt>
                <c:pt idx="319">
                  <c:v>0.61567899999999998</c:v>
                </c:pt>
                <c:pt idx="320">
                  <c:v>0.61567899999999998</c:v>
                </c:pt>
                <c:pt idx="321">
                  <c:v>0.61567899999999998</c:v>
                </c:pt>
                <c:pt idx="322">
                  <c:v>-2.678747</c:v>
                </c:pt>
                <c:pt idx="323">
                  <c:v>-0.44631399999999999</c:v>
                </c:pt>
                <c:pt idx="324">
                  <c:v>-0.86712699999999998</c:v>
                </c:pt>
                <c:pt idx="325">
                  <c:v>-1.2500720000000001</c:v>
                </c:pt>
                <c:pt idx="326">
                  <c:v>0.61567899999999998</c:v>
                </c:pt>
                <c:pt idx="327">
                  <c:v>0.61567899999999998</c:v>
                </c:pt>
                <c:pt idx="328">
                  <c:v>0.61567899999999998</c:v>
                </c:pt>
                <c:pt idx="329">
                  <c:v>0.61567899999999998</c:v>
                </c:pt>
                <c:pt idx="330">
                  <c:v>0.61567899999999998</c:v>
                </c:pt>
                <c:pt idx="331">
                  <c:v>0.61567899999999998</c:v>
                </c:pt>
                <c:pt idx="332">
                  <c:v>6.4551999999999998E-2</c:v>
                </c:pt>
                <c:pt idx="333">
                  <c:v>0.61567899999999998</c:v>
                </c:pt>
                <c:pt idx="334">
                  <c:v>0.61567899999999998</c:v>
                </c:pt>
                <c:pt idx="335">
                  <c:v>0.61567899999999998</c:v>
                </c:pt>
                <c:pt idx="336">
                  <c:v>-0.62939800000000001</c:v>
                </c:pt>
                <c:pt idx="337">
                  <c:v>-0.86712699999999998</c:v>
                </c:pt>
                <c:pt idx="338">
                  <c:v>0.61567899999999998</c:v>
                </c:pt>
                <c:pt idx="339">
                  <c:v>0.61567899999999998</c:v>
                </c:pt>
                <c:pt idx="340">
                  <c:v>0.61567899999999998</c:v>
                </c:pt>
                <c:pt idx="341">
                  <c:v>0.61567899999999998</c:v>
                </c:pt>
                <c:pt idx="342">
                  <c:v>0.61567899999999998</c:v>
                </c:pt>
                <c:pt idx="343">
                  <c:v>0.596526</c:v>
                </c:pt>
              </c:numCache>
            </c:numRef>
          </c:xVal>
          <c:yVal>
            <c:numRef>
              <c:f>SCA_HID1!$B$1:$B$344</c:f>
              <c:numCache>
                <c:formatCode>0</c:formatCode>
                <c:ptCount val="344"/>
                <c:pt idx="0">
                  <c:v>-1.3216330000000001</c:v>
                </c:pt>
                <c:pt idx="1">
                  <c:v>-0.51563700000000001</c:v>
                </c:pt>
                <c:pt idx="2">
                  <c:v>-8.4650000000000003E-3</c:v>
                </c:pt>
                <c:pt idx="3">
                  <c:v>1.2294689999999999</c:v>
                </c:pt>
                <c:pt idx="4">
                  <c:v>0.38527499999999998</c:v>
                </c:pt>
                <c:pt idx="5">
                  <c:v>0.26772099999999999</c:v>
                </c:pt>
                <c:pt idx="6">
                  <c:v>0.38527499999999998</c:v>
                </c:pt>
                <c:pt idx="7">
                  <c:v>0.38527499999999998</c:v>
                </c:pt>
                <c:pt idx="8">
                  <c:v>0.38527499999999998</c:v>
                </c:pt>
                <c:pt idx="9">
                  <c:v>0.77831899999999998</c:v>
                </c:pt>
                <c:pt idx="10">
                  <c:v>0.238346</c:v>
                </c:pt>
                <c:pt idx="11">
                  <c:v>1.1692180000000001</c:v>
                </c:pt>
                <c:pt idx="12">
                  <c:v>0.38527499999999998</c:v>
                </c:pt>
                <c:pt idx="13">
                  <c:v>0.38527499999999998</c:v>
                </c:pt>
                <c:pt idx="14">
                  <c:v>-1.578317</c:v>
                </c:pt>
                <c:pt idx="15">
                  <c:v>-0.85940000000000005</c:v>
                </c:pt>
                <c:pt idx="16">
                  <c:v>-1.4166799999999999</c:v>
                </c:pt>
                <c:pt idx="17">
                  <c:v>0.38527499999999998</c:v>
                </c:pt>
                <c:pt idx="18">
                  <c:v>0.38527499999999998</c:v>
                </c:pt>
                <c:pt idx="19">
                  <c:v>-3.948331</c:v>
                </c:pt>
                <c:pt idx="20">
                  <c:v>-2.7855059999999998</c:v>
                </c:pt>
                <c:pt idx="21">
                  <c:v>-0.59652099999999997</c:v>
                </c:pt>
                <c:pt idx="22">
                  <c:v>5.4270000000000004E-3</c:v>
                </c:pt>
                <c:pt idx="23">
                  <c:v>-0.24663299999999999</c:v>
                </c:pt>
                <c:pt idx="24">
                  <c:v>1.3807199999999999</c:v>
                </c:pt>
                <c:pt idx="25">
                  <c:v>1.068106</c:v>
                </c:pt>
                <c:pt idx="26">
                  <c:v>0.38527499999999998</c:v>
                </c:pt>
                <c:pt idx="27">
                  <c:v>0.38527499999999998</c:v>
                </c:pt>
                <c:pt idx="28">
                  <c:v>0.38527499999999998</c:v>
                </c:pt>
                <c:pt idx="29">
                  <c:v>-6.0336350000000003</c:v>
                </c:pt>
                <c:pt idx="30">
                  <c:v>-0.62602800000000003</c:v>
                </c:pt>
                <c:pt idx="31">
                  <c:v>-0.59652099999999997</c:v>
                </c:pt>
                <c:pt idx="32">
                  <c:v>0.14230100000000001</c:v>
                </c:pt>
                <c:pt idx="33">
                  <c:v>0.348605</c:v>
                </c:pt>
                <c:pt idx="34">
                  <c:v>1.0023839999999999</c:v>
                </c:pt>
                <c:pt idx="35">
                  <c:v>0.54494600000000004</c:v>
                </c:pt>
                <c:pt idx="36">
                  <c:v>0.38527499999999998</c:v>
                </c:pt>
                <c:pt idx="37">
                  <c:v>-0.59652099999999997</c:v>
                </c:pt>
                <c:pt idx="38">
                  <c:v>-0.59652099999999997</c:v>
                </c:pt>
                <c:pt idx="39">
                  <c:v>0.36965999999999999</c:v>
                </c:pt>
                <c:pt idx="40">
                  <c:v>0.38527499999999998</c:v>
                </c:pt>
                <c:pt idx="41">
                  <c:v>0.38527499999999998</c:v>
                </c:pt>
                <c:pt idx="42">
                  <c:v>-2.1239000000000001E-2</c:v>
                </c:pt>
                <c:pt idx="43">
                  <c:v>1.227778</c:v>
                </c:pt>
                <c:pt idx="44">
                  <c:v>0.51544000000000001</c:v>
                </c:pt>
                <c:pt idx="45">
                  <c:v>0.38527499999999998</c:v>
                </c:pt>
                <c:pt idx="46">
                  <c:v>0.38527499999999998</c:v>
                </c:pt>
                <c:pt idx="47">
                  <c:v>0.38527499999999998</c:v>
                </c:pt>
                <c:pt idx="48">
                  <c:v>0.34905900000000001</c:v>
                </c:pt>
                <c:pt idx="49">
                  <c:v>0.38527499999999998</c:v>
                </c:pt>
                <c:pt idx="50">
                  <c:v>0.38527499999999998</c:v>
                </c:pt>
                <c:pt idx="51">
                  <c:v>-0.89548499999999998</c:v>
                </c:pt>
                <c:pt idx="52">
                  <c:v>-2.1802640000000002</c:v>
                </c:pt>
                <c:pt idx="53">
                  <c:v>0.53060099999999999</c:v>
                </c:pt>
                <c:pt idx="54">
                  <c:v>0.38527499999999998</c:v>
                </c:pt>
                <c:pt idx="55">
                  <c:v>0.38527499999999998</c:v>
                </c:pt>
                <c:pt idx="56">
                  <c:v>0.98722200000000004</c:v>
                </c:pt>
                <c:pt idx="57">
                  <c:v>0.38527499999999998</c:v>
                </c:pt>
                <c:pt idx="58">
                  <c:v>0.38527499999999998</c:v>
                </c:pt>
                <c:pt idx="59">
                  <c:v>0.38527499999999998</c:v>
                </c:pt>
                <c:pt idx="60">
                  <c:v>-0.59652099999999997</c:v>
                </c:pt>
                <c:pt idx="61">
                  <c:v>-0.59652099999999997</c:v>
                </c:pt>
                <c:pt idx="62">
                  <c:v>-0.59652099999999997</c:v>
                </c:pt>
                <c:pt idx="63">
                  <c:v>0.52214899999999997</c:v>
                </c:pt>
                <c:pt idx="64">
                  <c:v>0.38527499999999998</c:v>
                </c:pt>
                <c:pt idx="65">
                  <c:v>0.38527499999999998</c:v>
                </c:pt>
                <c:pt idx="66">
                  <c:v>0.38527499999999998</c:v>
                </c:pt>
                <c:pt idx="67">
                  <c:v>0.64815400000000001</c:v>
                </c:pt>
                <c:pt idx="68">
                  <c:v>0.38527499999999998</c:v>
                </c:pt>
                <c:pt idx="69">
                  <c:v>0.38527499999999998</c:v>
                </c:pt>
                <c:pt idx="70">
                  <c:v>-3.7598980000000002</c:v>
                </c:pt>
                <c:pt idx="71">
                  <c:v>-1.578317</c:v>
                </c:pt>
                <c:pt idx="72">
                  <c:v>-1.0683039999999999</c:v>
                </c:pt>
                <c:pt idx="73">
                  <c:v>-0.59652099999999997</c:v>
                </c:pt>
                <c:pt idx="74">
                  <c:v>-2.4080000000000001E-2</c:v>
                </c:pt>
                <c:pt idx="75">
                  <c:v>0.53105400000000003</c:v>
                </c:pt>
                <c:pt idx="76">
                  <c:v>0.38527499999999998</c:v>
                </c:pt>
                <c:pt idx="77">
                  <c:v>0.38527499999999998</c:v>
                </c:pt>
                <c:pt idx="78">
                  <c:v>0.38527499999999998</c:v>
                </c:pt>
                <c:pt idx="79">
                  <c:v>-1.578317</c:v>
                </c:pt>
                <c:pt idx="80">
                  <c:v>-1.198469</c:v>
                </c:pt>
                <c:pt idx="81">
                  <c:v>-0.59652099999999997</c:v>
                </c:pt>
                <c:pt idx="82">
                  <c:v>0.38527499999999998</c:v>
                </c:pt>
                <c:pt idx="83">
                  <c:v>0.38527499999999998</c:v>
                </c:pt>
                <c:pt idx="84">
                  <c:v>-0.72668600000000005</c:v>
                </c:pt>
                <c:pt idx="85">
                  <c:v>0.38527499999999998</c:v>
                </c:pt>
                <c:pt idx="86">
                  <c:v>0.38527499999999998</c:v>
                </c:pt>
                <c:pt idx="87">
                  <c:v>0.38527499999999998</c:v>
                </c:pt>
                <c:pt idx="88">
                  <c:v>-1.578317</c:v>
                </c:pt>
                <c:pt idx="89">
                  <c:v>-1.9034930000000001</c:v>
                </c:pt>
                <c:pt idx="90">
                  <c:v>-0.59652099999999997</c:v>
                </c:pt>
                <c:pt idx="91">
                  <c:v>-1.961811</c:v>
                </c:pt>
                <c:pt idx="92">
                  <c:v>-0.59652099999999997</c:v>
                </c:pt>
                <c:pt idx="93">
                  <c:v>2.0587999999999999E-2</c:v>
                </c:pt>
                <c:pt idx="94">
                  <c:v>1.2796080000000001</c:v>
                </c:pt>
                <c:pt idx="95">
                  <c:v>0.38527499999999998</c:v>
                </c:pt>
                <c:pt idx="96">
                  <c:v>0.38527499999999998</c:v>
                </c:pt>
                <c:pt idx="97">
                  <c:v>0.38527499999999998</c:v>
                </c:pt>
                <c:pt idx="98">
                  <c:v>0.38527499999999998</c:v>
                </c:pt>
                <c:pt idx="99">
                  <c:v>0.38527499999999998</c:v>
                </c:pt>
                <c:pt idx="100">
                  <c:v>0.66204600000000002</c:v>
                </c:pt>
                <c:pt idx="101">
                  <c:v>0.38527499999999998</c:v>
                </c:pt>
                <c:pt idx="102">
                  <c:v>0.38527499999999998</c:v>
                </c:pt>
                <c:pt idx="103">
                  <c:v>0.40043600000000001</c:v>
                </c:pt>
                <c:pt idx="104">
                  <c:v>0.38527499999999998</c:v>
                </c:pt>
                <c:pt idx="105">
                  <c:v>-4.2383899999999999</c:v>
                </c:pt>
                <c:pt idx="106">
                  <c:v>-0.59652099999999997</c:v>
                </c:pt>
                <c:pt idx="107">
                  <c:v>2.1042000000000002E-2</c:v>
                </c:pt>
                <c:pt idx="108">
                  <c:v>-0.63273699999999999</c:v>
                </c:pt>
                <c:pt idx="109">
                  <c:v>-0.59652099999999997</c:v>
                </c:pt>
                <c:pt idx="110">
                  <c:v>1.068106</c:v>
                </c:pt>
                <c:pt idx="111">
                  <c:v>0.38527499999999998</c:v>
                </c:pt>
                <c:pt idx="112">
                  <c:v>-0.241838</c:v>
                </c:pt>
                <c:pt idx="113">
                  <c:v>0.38527499999999998</c:v>
                </c:pt>
                <c:pt idx="114">
                  <c:v>0.95771600000000001</c:v>
                </c:pt>
                <c:pt idx="115">
                  <c:v>0.38527499999999998</c:v>
                </c:pt>
                <c:pt idx="116">
                  <c:v>-4.6043649999999996</c:v>
                </c:pt>
                <c:pt idx="117">
                  <c:v>-0.59652099999999997</c:v>
                </c:pt>
                <c:pt idx="118">
                  <c:v>-0.59652099999999997</c:v>
                </c:pt>
                <c:pt idx="119">
                  <c:v>2.55511</c:v>
                </c:pt>
                <c:pt idx="120">
                  <c:v>1.250102</c:v>
                </c:pt>
                <c:pt idx="121">
                  <c:v>0.38527499999999998</c:v>
                </c:pt>
                <c:pt idx="122">
                  <c:v>0.38527499999999998</c:v>
                </c:pt>
                <c:pt idx="123">
                  <c:v>0.38527499999999998</c:v>
                </c:pt>
                <c:pt idx="124">
                  <c:v>0.64815400000000001</c:v>
                </c:pt>
                <c:pt idx="125">
                  <c:v>0.38527499999999998</c:v>
                </c:pt>
                <c:pt idx="126">
                  <c:v>-0.59652099999999997</c:v>
                </c:pt>
                <c:pt idx="127">
                  <c:v>-0.59652099999999997</c:v>
                </c:pt>
                <c:pt idx="128">
                  <c:v>-3.0789E-2</c:v>
                </c:pt>
                <c:pt idx="129">
                  <c:v>0.677207</c:v>
                </c:pt>
                <c:pt idx="130">
                  <c:v>0.38527499999999998</c:v>
                </c:pt>
                <c:pt idx="131">
                  <c:v>0.38527499999999998</c:v>
                </c:pt>
                <c:pt idx="132">
                  <c:v>0.38527499999999998</c:v>
                </c:pt>
                <c:pt idx="133">
                  <c:v>0.38527499999999998</c:v>
                </c:pt>
                <c:pt idx="134">
                  <c:v>-0.19046099999999999</c:v>
                </c:pt>
                <c:pt idx="135">
                  <c:v>-0.33364199999999999</c:v>
                </c:pt>
                <c:pt idx="136">
                  <c:v>2.1042000000000002E-2</c:v>
                </c:pt>
                <c:pt idx="137">
                  <c:v>0.56681700000000002</c:v>
                </c:pt>
                <c:pt idx="138">
                  <c:v>0.38527499999999998</c:v>
                </c:pt>
                <c:pt idx="139">
                  <c:v>0.38527499999999998</c:v>
                </c:pt>
                <c:pt idx="140">
                  <c:v>0.38527499999999998</c:v>
                </c:pt>
                <c:pt idx="141">
                  <c:v>0.38527499999999998</c:v>
                </c:pt>
                <c:pt idx="142">
                  <c:v>-1.578317</c:v>
                </c:pt>
                <c:pt idx="143">
                  <c:v>-1.0058750000000001</c:v>
                </c:pt>
                <c:pt idx="144">
                  <c:v>-1.533649</c:v>
                </c:pt>
                <c:pt idx="145">
                  <c:v>-0.46635599999999999</c:v>
                </c:pt>
                <c:pt idx="146">
                  <c:v>0.38527499999999998</c:v>
                </c:pt>
                <c:pt idx="147">
                  <c:v>0.46615800000000002</c:v>
                </c:pt>
                <c:pt idx="148">
                  <c:v>-1.578317</c:v>
                </c:pt>
                <c:pt idx="149">
                  <c:v>5.0095000000000001E-2</c:v>
                </c:pt>
                <c:pt idx="150">
                  <c:v>2.0353340000000002</c:v>
                </c:pt>
                <c:pt idx="151">
                  <c:v>0.62583</c:v>
                </c:pt>
                <c:pt idx="152">
                  <c:v>-0.30869799999999997</c:v>
                </c:pt>
                <c:pt idx="153">
                  <c:v>0.38527499999999998</c:v>
                </c:pt>
                <c:pt idx="154">
                  <c:v>0.38527499999999998</c:v>
                </c:pt>
                <c:pt idx="155">
                  <c:v>0.27443099999999998</c:v>
                </c:pt>
                <c:pt idx="156">
                  <c:v>-0.29801</c:v>
                </c:pt>
                <c:pt idx="157">
                  <c:v>0.38527499999999998</c:v>
                </c:pt>
                <c:pt idx="158">
                  <c:v>0.38527499999999998</c:v>
                </c:pt>
                <c:pt idx="159">
                  <c:v>0.95771600000000001</c:v>
                </c:pt>
                <c:pt idx="160">
                  <c:v>0.38527499999999998</c:v>
                </c:pt>
                <c:pt idx="161">
                  <c:v>-1.4251320000000001</c:v>
                </c:pt>
                <c:pt idx="162">
                  <c:v>0.38527499999999998</c:v>
                </c:pt>
                <c:pt idx="163">
                  <c:v>0.38527499999999998</c:v>
                </c:pt>
                <c:pt idx="164">
                  <c:v>-0.59652099999999997</c:v>
                </c:pt>
                <c:pt idx="165">
                  <c:v>0.63253899999999996</c:v>
                </c:pt>
                <c:pt idx="166">
                  <c:v>0.38527499999999998</c:v>
                </c:pt>
                <c:pt idx="167">
                  <c:v>0.38527499999999998</c:v>
                </c:pt>
                <c:pt idx="168">
                  <c:v>0.38527499999999998</c:v>
                </c:pt>
                <c:pt idx="169">
                  <c:v>0.38527499999999998</c:v>
                </c:pt>
                <c:pt idx="170">
                  <c:v>0.38527499999999998</c:v>
                </c:pt>
                <c:pt idx="171">
                  <c:v>0.38527499999999998</c:v>
                </c:pt>
                <c:pt idx="172">
                  <c:v>-1.578317</c:v>
                </c:pt>
                <c:pt idx="173">
                  <c:v>-2.1958790000000001</c:v>
                </c:pt>
                <c:pt idx="174">
                  <c:v>-0.51563700000000001</c:v>
                </c:pt>
                <c:pt idx="175">
                  <c:v>0.38527499999999998</c:v>
                </c:pt>
                <c:pt idx="176">
                  <c:v>0.34905900000000001</c:v>
                </c:pt>
                <c:pt idx="177">
                  <c:v>-0.235128</c:v>
                </c:pt>
                <c:pt idx="178">
                  <c:v>-1.578317</c:v>
                </c:pt>
                <c:pt idx="179">
                  <c:v>5.4270000000000004E-3</c:v>
                </c:pt>
                <c:pt idx="180">
                  <c:v>1.1982710000000001</c:v>
                </c:pt>
                <c:pt idx="181">
                  <c:v>0.38527499999999998</c:v>
                </c:pt>
                <c:pt idx="182">
                  <c:v>0.38527499999999998</c:v>
                </c:pt>
                <c:pt idx="183">
                  <c:v>0.38527499999999998</c:v>
                </c:pt>
                <c:pt idx="184">
                  <c:v>0.38527499999999998</c:v>
                </c:pt>
                <c:pt idx="185">
                  <c:v>0.38527499999999998</c:v>
                </c:pt>
                <c:pt idx="186">
                  <c:v>0.38527499999999998</c:v>
                </c:pt>
                <c:pt idx="187">
                  <c:v>-1.3672679999999999</c:v>
                </c:pt>
                <c:pt idx="188">
                  <c:v>-0.59652099999999997</c:v>
                </c:pt>
                <c:pt idx="189">
                  <c:v>-0.59652099999999997</c:v>
                </c:pt>
                <c:pt idx="190">
                  <c:v>-0.59652099999999997</c:v>
                </c:pt>
                <c:pt idx="191">
                  <c:v>1.1330020000000001</c:v>
                </c:pt>
                <c:pt idx="192">
                  <c:v>0.38527499999999998</c:v>
                </c:pt>
                <c:pt idx="193">
                  <c:v>0.38527499999999998</c:v>
                </c:pt>
                <c:pt idx="194">
                  <c:v>0.38527499999999998</c:v>
                </c:pt>
                <c:pt idx="195">
                  <c:v>0.38527499999999998</c:v>
                </c:pt>
                <c:pt idx="196">
                  <c:v>-0.41452499999999998</c:v>
                </c:pt>
                <c:pt idx="197">
                  <c:v>-0.59652099999999997</c:v>
                </c:pt>
                <c:pt idx="198">
                  <c:v>5.4270000000000004E-3</c:v>
                </c:pt>
                <c:pt idx="199">
                  <c:v>0.92149999999999999</c:v>
                </c:pt>
                <c:pt idx="200">
                  <c:v>0.92149999999999999</c:v>
                </c:pt>
                <c:pt idx="201">
                  <c:v>0.38527499999999998</c:v>
                </c:pt>
                <c:pt idx="202">
                  <c:v>0.38527499999999998</c:v>
                </c:pt>
                <c:pt idx="203">
                  <c:v>0.38527499999999998</c:v>
                </c:pt>
                <c:pt idx="204">
                  <c:v>0.38527499999999998</c:v>
                </c:pt>
                <c:pt idx="205">
                  <c:v>0.38527499999999998</c:v>
                </c:pt>
                <c:pt idx="206">
                  <c:v>0.38527499999999998</c:v>
                </c:pt>
                <c:pt idx="207">
                  <c:v>-2.4431440000000002</c:v>
                </c:pt>
                <c:pt idx="208">
                  <c:v>-0.59652099999999997</c:v>
                </c:pt>
                <c:pt idx="209">
                  <c:v>-0.59652099999999997</c:v>
                </c:pt>
                <c:pt idx="210">
                  <c:v>-0.59652099999999997</c:v>
                </c:pt>
                <c:pt idx="211">
                  <c:v>0.21035100000000001</c:v>
                </c:pt>
                <c:pt idx="212">
                  <c:v>0.38527499999999998</c:v>
                </c:pt>
                <c:pt idx="213">
                  <c:v>0.38527499999999998</c:v>
                </c:pt>
                <c:pt idx="214">
                  <c:v>0.38527499999999998</c:v>
                </c:pt>
                <c:pt idx="215">
                  <c:v>0.38527499999999998</c:v>
                </c:pt>
                <c:pt idx="216">
                  <c:v>0.38527499999999998</c:v>
                </c:pt>
                <c:pt idx="217">
                  <c:v>-2.3642249999999998</c:v>
                </c:pt>
                <c:pt idx="218">
                  <c:v>-1.578317</c:v>
                </c:pt>
                <c:pt idx="219">
                  <c:v>-0.59652099999999997</c:v>
                </c:pt>
                <c:pt idx="220">
                  <c:v>-1.4251320000000001</c:v>
                </c:pt>
                <c:pt idx="221">
                  <c:v>-0.59652099999999997</c:v>
                </c:pt>
                <c:pt idx="222">
                  <c:v>0.38527499999999998</c:v>
                </c:pt>
                <c:pt idx="223">
                  <c:v>0.38527499999999998</c:v>
                </c:pt>
                <c:pt idx="224">
                  <c:v>0.38527499999999998</c:v>
                </c:pt>
                <c:pt idx="225">
                  <c:v>0.38527499999999998</c:v>
                </c:pt>
                <c:pt idx="226">
                  <c:v>0.38527499999999998</c:v>
                </c:pt>
                <c:pt idx="227">
                  <c:v>-1.958164</c:v>
                </c:pt>
                <c:pt idx="228">
                  <c:v>-3.5419079999999998</c:v>
                </c:pt>
                <c:pt idx="229">
                  <c:v>-0.59652099999999997</c:v>
                </c:pt>
                <c:pt idx="230">
                  <c:v>0.38527499999999998</c:v>
                </c:pt>
                <c:pt idx="231">
                  <c:v>-0.59652099999999997</c:v>
                </c:pt>
                <c:pt idx="232">
                  <c:v>0.38527499999999998</c:v>
                </c:pt>
                <c:pt idx="233">
                  <c:v>0.38527499999999998</c:v>
                </c:pt>
                <c:pt idx="234">
                  <c:v>0.46615800000000002</c:v>
                </c:pt>
                <c:pt idx="235">
                  <c:v>0.38527499999999998</c:v>
                </c:pt>
                <c:pt idx="236">
                  <c:v>0.38527499999999998</c:v>
                </c:pt>
                <c:pt idx="237">
                  <c:v>0.38527499999999998</c:v>
                </c:pt>
                <c:pt idx="238">
                  <c:v>0.38527499999999998</c:v>
                </c:pt>
                <c:pt idx="239">
                  <c:v>0.38527499999999998</c:v>
                </c:pt>
                <c:pt idx="240">
                  <c:v>-2.4069280000000002</c:v>
                </c:pt>
                <c:pt idx="241">
                  <c:v>-1.578317</c:v>
                </c:pt>
                <c:pt idx="242">
                  <c:v>-1.249846</c:v>
                </c:pt>
                <c:pt idx="243">
                  <c:v>0.59632300000000005</c:v>
                </c:pt>
                <c:pt idx="244">
                  <c:v>0.450544</c:v>
                </c:pt>
                <c:pt idx="245">
                  <c:v>0.38527499999999998</c:v>
                </c:pt>
                <c:pt idx="246">
                  <c:v>0.38527499999999998</c:v>
                </c:pt>
                <c:pt idx="247">
                  <c:v>0.38527499999999998</c:v>
                </c:pt>
                <c:pt idx="248">
                  <c:v>0.38527499999999998</c:v>
                </c:pt>
                <c:pt idx="249">
                  <c:v>-3.5419079999999998</c:v>
                </c:pt>
                <c:pt idx="250">
                  <c:v>0.38527499999999998</c:v>
                </c:pt>
                <c:pt idx="251">
                  <c:v>0.38527499999999998</c:v>
                </c:pt>
                <c:pt idx="252">
                  <c:v>0.38527499999999998</c:v>
                </c:pt>
                <c:pt idx="253">
                  <c:v>0.98722200000000004</c:v>
                </c:pt>
                <c:pt idx="254">
                  <c:v>0.38527499999999998</c:v>
                </c:pt>
                <c:pt idx="255">
                  <c:v>3.7587329999999999</c:v>
                </c:pt>
                <c:pt idx="256">
                  <c:v>0.38527499999999998</c:v>
                </c:pt>
                <c:pt idx="257">
                  <c:v>0.38527499999999998</c:v>
                </c:pt>
                <c:pt idx="258">
                  <c:v>0.38527499999999998</c:v>
                </c:pt>
                <c:pt idx="259">
                  <c:v>0.38527499999999998</c:v>
                </c:pt>
                <c:pt idx="260">
                  <c:v>0.38527499999999998</c:v>
                </c:pt>
                <c:pt idx="261">
                  <c:v>0.38527499999999998</c:v>
                </c:pt>
                <c:pt idx="262">
                  <c:v>0.38527499999999998</c:v>
                </c:pt>
                <c:pt idx="263">
                  <c:v>2.1042000000000002E-2</c:v>
                </c:pt>
                <c:pt idx="264">
                  <c:v>-0.59652099999999997</c:v>
                </c:pt>
                <c:pt idx="265">
                  <c:v>0.38527499999999998</c:v>
                </c:pt>
                <c:pt idx="266">
                  <c:v>0.98722200000000004</c:v>
                </c:pt>
                <c:pt idx="267">
                  <c:v>0.38527499999999998</c:v>
                </c:pt>
                <c:pt idx="268">
                  <c:v>0.38527499999999998</c:v>
                </c:pt>
                <c:pt idx="269">
                  <c:v>0.38527499999999998</c:v>
                </c:pt>
                <c:pt idx="270">
                  <c:v>0.38527499999999998</c:v>
                </c:pt>
                <c:pt idx="271">
                  <c:v>0.38527499999999998</c:v>
                </c:pt>
                <c:pt idx="272">
                  <c:v>-2.4581740000000001</c:v>
                </c:pt>
                <c:pt idx="273">
                  <c:v>0.38527499999999998</c:v>
                </c:pt>
                <c:pt idx="274">
                  <c:v>0.38527499999999998</c:v>
                </c:pt>
                <c:pt idx="275">
                  <c:v>0.319552</c:v>
                </c:pt>
                <c:pt idx="276">
                  <c:v>0.38527499999999998</c:v>
                </c:pt>
                <c:pt idx="277">
                  <c:v>0.38527499999999998</c:v>
                </c:pt>
                <c:pt idx="278">
                  <c:v>-2.2616019999999999</c:v>
                </c:pt>
                <c:pt idx="279">
                  <c:v>-1.1689620000000001</c:v>
                </c:pt>
                <c:pt idx="280">
                  <c:v>0.38527499999999998</c:v>
                </c:pt>
                <c:pt idx="281">
                  <c:v>0.38527499999999998</c:v>
                </c:pt>
                <c:pt idx="282">
                  <c:v>0.38527499999999998</c:v>
                </c:pt>
                <c:pt idx="283">
                  <c:v>0.38527499999999998</c:v>
                </c:pt>
                <c:pt idx="284">
                  <c:v>0.38527499999999998</c:v>
                </c:pt>
                <c:pt idx="285">
                  <c:v>0.38527499999999998</c:v>
                </c:pt>
                <c:pt idx="286">
                  <c:v>-0.59652099999999997</c:v>
                </c:pt>
                <c:pt idx="287">
                  <c:v>0.92149999999999999</c:v>
                </c:pt>
                <c:pt idx="288">
                  <c:v>1.6485460000000001</c:v>
                </c:pt>
                <c:pt idx="289">
                  <c:v>0.38527499999999998</c:v>
                </c:pt>
                <c:pt idx="290">
                  <c:v>0.38527499999999998</c:v>
                </c:pt>
                <c:pt idx="291">
                  <c:v>0.38527499999999998</c:v>
                </c:pt>
                <c:pt idx="292">
                  <c:v>0.38527499999999998</c:v>
                </c:pt>
                <c:pt idx="293">
                  <c:v>0.38527499999999998</c:v>
                </c:pt>
                <c:pt idx="294">
                  <c:v>-0.59652099999999997</c:v>
                </c:pt>
                <c:pt idx="295">
                  <c:v>0.38527499999999998</c:v>
                </c:pt>
                <c:pt idx="296">
                  <c:v>-0.59652099999999997</c:v>
                </c:pt>
                <c:pt idx="297">
                  <c:v>-0.59652099999999997</c:v>
                </c:pt>
                <c:pt idx="298">
                  <c:v>0.38527499999999998</c:v>
                </c:pt>
                <c:pt idx="299">
                  <c:v>0.38527499999999998</c:v>
                </c:pt>
                <c:pt idx="300">
                  <c:v>0.95100700000000005</c:v>
                </c:pt>
                <c:pt idx="301">
                  <c:v>0.38527499999999998</c:v>
                </c:pt>
                <c:pt idx="302">
                  <c:v>0.38527499999999998</c:v>
                </c:pt>
                <c:pt idx="303">
                  <c:v>0.38527499999999998</c:v>
                </c:pt>
                <c:pt idx="304">
                  <c:v>0.38527499999999998</c:v>
                </c:pt>
                <c:pt idx="305">
                  <c:v>0.38527499999999998</c:v>
                </c:pt>
                <c:pt idx="306">
                  <c:v>0.38527499999999998</c:v>
                </c:pt>
                <c:pt idx="307">
                  <c:v>0.38527499999999998</c:v>
                </c:pt>
                <c:pt idx="308">
                  <c:v>0.38527499999999998</c:v>
                </c:pt>
                <c:pt idx="309">
                  <c:v>0.38527499999999998</c:v>
                </c:pt>
                <c:pt idx="310">
                  <c:v>0.38527499999999998</c:v>
                </c:pt>
                <c:pt idx="311">
                  <c:v>-0.59652099999999997</c:v>
                </c:pt>
                <c:pt idx="312">
                  <c:v>-0.59652099999999997</c:v>
                </c:pt>
                <c:pt idx="313">
                  <c:v>0.38527499999999998</c:v>
                </c:pt>
                <c:pt idx="314">
                  <c:v>0.38527499999999998</c:v>
                </c:pt>
                <c:pt idx="315">
                  <c:v>-0.59652099999999997</c:v>
                </c:pt>
                <c:pt idx="316">
                  <c:v>-0.59652099999999997</c:v>
                </c:pt>
                <c:pt idx="317">
                  <c:v>1.330986</c:v>
                </c:pt>
                <c:pt idx="318">
                  <c:v>0.34905900000000001</c:v>
                </c:pt>
                <c:pt idx="319">
                  <c:v>0.38527499999999998</c:v>
                </c:pt>
                <c:pt idx="320">
                  <c:v>0.38527499999999998</c:v>
                </c:pt>
                <c:pt idx="321">
                  <c:v>0.38527499999999998</c:v>
                </c:pt>
                <c:pt idx="322">
                  <c:v>-2.3937309999999998</c:v>
                </c:pt>
                <c:pt idx="323">
                  <c:v>2.1042000000000002E-2</c:v>
                </c:pt>
                <c:pt idx="324">
                  <c:v>5.4270000000000004E-3</c:v>
                </c:pt>
                <c:pt idx="325">
                  <c:v>1.213886</c:v>
                </c:pt>
                <c:pt idx="326">
                  <c:v>0.38527499999999998</c:v>
                </c:pt>
                <c:pt idx="327">
                  <c:v>0.38527499999999998</c:v>
                </c:pt>
                <c:pt idx="328">
                  <c:v>0.38527499999999998</c:v>
                </c:pt>
                <c:pt idx="329">
                  <c:v>0.38527499999999998</c:v>
                </c:pt>
                <c:pt idx="330">
                  <c:v>0.38527499999999998</c:v>
                </c:pt>
                <c:pt idx="331">
                  <c:v>0.38527499999999998</c:v>
                </c:pt>
                <c:pt idx="332">
                  <c:v>-0.56701400000000002</c:v>
                </c:pt>
                <c:pt idx="333">
                  <c:v>0.38527499999999998</c:v>
                </c:pt>
                <c:pt idx="334">
                  <c:v>0.38527499999999998</c:v>
                </c:pt>
                <c:pt idx="335">
                  <c:v>0.38527499999999998</c:v>
                </c:pt>
                <c:pt idx="336">
                  <c:v>1.03189</c:v>
                </c:pt>
                <c:pt idx="337">
                  <c:v>5.4270000000000004E-3</c:v>
                </c:pt>
                <c:pt idx="338">
                  <c:v>0.38527499999999998</c:v>
                </c:pt>
                <c:pt idx="339">
                  <c:v>0.38527499999999998</c:v>
                </c:pt>
                <c:pt idx="340">
                  <c:v>0.38527499999999998</c:v>
                </c:pt>
                <c:pt idx="341">
                  <c:v>0.38527499999999998</c:v>
                </c:pt>
                <c:pt idx="342">
                  <c:v>0.38527499999999998</c:v>
                </c:pt>
                <c:pt idx="343">
                  <c:v>-1.198469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D21-4956-ACB2-80B614F3D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9762080"/>
        <c:axId val="569762472"/>
      </c:scatterChart>
      <c:valAx>
        <c:axId val="569762080"/>
        <c:scaling>
          <c:orientation val="minMax"/>
          <c:max val="3"/>
          <c:min val="-7"/>
        </c:scaling>
        <c:delete val="0"/>
        <c:axPos val="b"/>
        <c:title>
          <c:tx>
            <c:rich>
              <a:bodyPr/>
              <a:lstStyle/>
              <a:p>
                <a:pPr>
                  <a:defRPr sz="800" b="1"/>
                </a:pPr>
                <a:r>
                  <a:rPr lang="en-US"/>
                  <a:t>Competence</a:t>
                </a:r>
              </a:p>
            </c:rich>
          </c:tx>
          <c:layout/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569762472"/>
        <c:crosses val="autoZero"/>
        <c:crossBetween val="midCat"/>
      </c:valAx>
      <c:valAx>
        <c:axId val="569762472"/>
        <c:scaling>
          <c:orientation val="minMax"/>
          <c:max val="4"/>
          <c:min val="-8"/>
        </c:scaling>
        <c:delete val="0"/>
        <c:axPos val="l"/>
        <c:title>
          <c:tx>
            <c:rich>
              <a:bodyPr/>
              <a:lstStyle/>
              <a:p>
                <a:pPr>
                  <a:defRPr sz="800" b="1"/>
                </a:pPr>
                <a:r>
                  <a:rPr lang="en-US"/>
                  <a:t>Courtesy</a:t>
                </a:r>
              </a:p>
            </c:rich>
          </c:tx>
          <c:layout/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569762080"/>
        <c:crosses val="autoZero"/>
        <c:crossBetween val="midCat"/>
      </c:valAx>
      <c:spPr>
        <a:ln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3387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t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7DAC715B-6E1C-4765-B744-169DA56FED1F}" type="datetime1">
              <a:rPr lang="en-US"/>
              <a:pPr/>
              <a:t>9/13/2022</a:t>
            </a:fld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91563"/>
            <a:ext cx="2973388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l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91563"/>
            <a:ext cx="297338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0" tIns="45590" rIns="91180" bIns="45590" numCol="1" anchor="b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0789A310-CE5C-438D-A5BD-CFDAA13B96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68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9501188" y="28575"/>
            <a:ext cx="295275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800" b="0"/>
            </a:lvl1pPr>
          </a:lstStyle>
          <a:p>
            <a:endParaRPr lang="de-DE"/>
          </a:p>
        </p:txBody>
      </p:sp>
      <p:sp>
        <p:nvSpPr>
          <p:cNvPr id="5127" name="pg num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9250363" y="8780463"/>
            <a:ext cx="54610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11225">
              <a:spcBef>
                <a:spcPct val="0"/>
              </a:spcBef>
              <a:defRPr sz="1200" b="0"/>
            </a:lvl1pPr>
          </a:lstStyle>
          <a:p>
            <a:fld id="{A632184F-773D-4000-A826-9242D715C55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137" name="McK Separator" hidden="1"/>
          <p:cNvSpPr>
            <a:spLocks noChangeShapeType="1"/>
          </p:cNvSpPr>
          <p:nvPr/>
        </p:nvSpPr>
        <p:spPr bwMode="auto">
          <a:xfrm>
            <a:off x="822325" y="1387475"/>
            <a:ext cx="524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9" name="Rectangle 1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08000" y="131763"/>
            <a:ext cx="5764213" cy="43227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sp>
      <p:sp>
        <p:nvSpPr>
          <p:cNvPr id="5140" name="Rectangle 2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04863" y="4767263"/>
            <a:ext cx="76962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2135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lnSpc>
        <a:spcPct val="90000"/>
      </a:lnSpc>
      <a:spcBef>
        <a:spcPct val="3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381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571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762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g num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249E9-A03B-4A00-9BC5-24FA5C40D576}" type="slidenum">
              <a:rPr lang="en-US"/>
              <a:pPr/>
              <a:t>0</a:t>
            </a:fld>
            <a:endParaRPr lang="en-US" dirty="0"/>
          </a:p>
        </p:txBody>
      </p:sp>
      <p:sp>
        <p:nvSpPr>
          <p:cNvPr id="107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9588" y="131763"/>
            <a:ext cx="5764212" cy="4322762"/>
          </a:xfrm>
          <a:ln/>
        </p:spPr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50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9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6" name="Picture 1068" descr="McK_logotype_pos_black_smal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100" y="576263"/>
            <a:ext cx="2054225" cy="225425"/>
          </a:xfrm>
          <a:prstGeom prst="rect">
            <a:avLst/>
          </a:prstGeom>
          <a:noFill/>
        </p:spPr>
      </p:pic>
      <p:sp>
        <p:nvSpPr>
          <p:cNvPr id="13316" name="doc id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693988" y="2757488"/>
            <a:ext cx="5129212" cy="36512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693988" y="3962400"/>
            <a:ext cx="5129212" cy="2127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354" name="McK Title Elements"/>
          <p:cNvGrpSpPr>
            <a:grpSpLocks/>
          </p:cNvGrpSpPr>
          <p:nvPr/>
        </p:nvGrpSpPr>
        <p:grpSpPr bwMode="auto">
          <a:xfrm>
            <a:off x="2693988" y="2182813"/>
            <a:ext cx="5129212" cy="4602162"/>
            <a:chOff x="1663" y="1348"/>
            <a:chExt cx="3167" cy="2841"/>
          </a:xfrm>
        </p:grpSpPr>
        <p:sp>
          <p:nvSpPr>
            <p:cNvPr id="13331" name="McK Confidential" hidden="1"/>
            <p:cNvSpPr txBox="1">
              <a:spLocks noChangeArrowheads="1"/>
            </p:cNvSpPr>
            <p:nvPr userDrawn="1"/>
          </p:nvSpPr>
          <p:spPr bwMode="auto">
            <a:xfrm>
              <a:off x="1663" y="1348"/>
              <a:ext cx="93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VERTRAULICH</a:t>
              </a:r>
            </a:p>
          </p:txBody>
        </p:sp>
        <p:sp>
          <p:nvSpPr>
            <p:cNvPr id="13332" name="McK Document" hidden="1"/>
            <p:cNvSpPr txBox="1">
              <a:spLocks noChangeArrowheads="1"/>
            </p:cNvSpPr>
            <p:nvPr userDrawn="1"/>
          </p:nvSpPr>
          <p:spPr bwMode="auto">
            <a:xfrm>
              <a:off x="1663" y="3049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Dokument</a:t>
              </a:r>
            </a:p>
          </p:txBody>
        </p:sp>
        <p:sp>
          <p:nvSpPr>
            <p:cNvPr id="13333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16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Date</a:t>
              </a:r>
            </a:p>
          </p:txBody>
        </p:sp>
        <p:sp>
          <p:nvSpPr>
            <p:cNvPr id="13334" name="McK Disclaimer" hidden="1"/>
            <p:cNvSpPr>
              <a:spLocks noChangeArrowheads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1663" y="3673"/>
              <a:ext cx="2970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820738" eaLnBrk="0" hangingPunct="0">
                <a:spcBef>
                  <a:spcPct val="0"/>
                </a:spcBef>
              </a:pPr>
              <a:r>
                <a:rPr lang="en-US" sz="900" b="0"/>
                <a:t>Dieser Bericht ist ausschließlich für Mitarbeiter des Klienten bestimmt. Die Verteilung, Zitierung und Vervielfältigung – auch auszugsweise – zum Zwecke der Weitergabe an </a:t>
              </a:r>
              <a:br>
                <a:rPr lang="en-US" sz="900" b="0"/>
              </a:br>
              <a:r>
                <a:rPr lang="en-US" sz="900" b="0"/>
                <a:t>Dritte ist nur mit vorheriger schriftlicher Zustimmung von McKinsey &amp; Company gestattet.</a:t>
              </a:r>
              <a:br>
                <a:rPr lang="en-US" sz="900" b="0"/>
              </a:br>
              <a:r>
                <a:rPr lang="en-US" sz="900" b="0"/>
                <a:t>Die hier zusammengefassten Texte und Grafiken wurden von McKinsey &amp; Company im Rahmen einer Präsentation eingesetzt; sie stellen keine vollständige Dokumentation der Veranstaltung dar.</a:t>
              </a:r>
            </a:p>
          </p:txBody>
        </p:sp>
      </p:grpSp>
      <p:sp>
        <p:nvSpPr>
          <p:cNvPr id="13348" name="Rectangle 1060"/>
          <p:cNvSpPr>
            <a:spLocks noChangeArrowheads="1"/>
          </p:cNvSpPr>
          <p:nvPr userDrawn="1"/>
        </p:nvSpPr>
        <p:spPr bwMode="auto">
          <a:xfrm>
            <a:off x="6388100" y="933450"/>
            <a:ext cx="1419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933450" eaLnBrk="0" hangingPunct="0">
              <a:spcBef>
                <a:spcPct val="0"/>
              </a:spcBef>
            </a:pPr>
            <a:r>
              <a:rPr lang="en-US" sz="900" dirty="0" smtClean="0"/>
              <a:t>Copyright </a:t>
            </a:r>
            <a:r>
              <a:rPr lang="en-US" sz="900" dirty="0"/>
              <a:t>2001</a:t>
            </a:r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83814-E2BB-4C8E-909A-7E1DD120FB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234950"/>
            <a:ext cx="2197100" cy="228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234950"/>
            <a:ext cx="6443662" cy="228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7789B0-8D61-4C00-B7AC-CF8C22530C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88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2238" y="1298575"/>
            <a:ext cx="8793162" cy="122237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620125" y="36513"/>
            <a:ext cx="295275" cy="122237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643688"/>
            <a:ext cx="1905000" cy="182562"/>
          </a:xfrm>
        </p:spPr>
        <p:txBody>
          <a:bodyPr/>
          <a:lstStyle>
            <a:lvl1pPr>
              <a:defRPr/>
            </a:lvl1pPr>
          </a:lstStyle>
          <a:p>
            <a:fld id="{668D8EAB-A523-4BEE-BF0C-2861E70A59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3E32A1-09B7-4C1C-B0A0-08163D90A1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1C0EFA-C03E-4277-874F-29949C03C9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1298575"/>
            <a:ext cx="4319587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225" y="1298575"/>
            <a:ext cx="4321175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B3DFF9-4B26-4D27-939B-7CB3FE961A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F87C05-814A-4A76-8BCF-90A1C3499E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B9A6F1-46A1-49F9-A22A-C5D2EC32C5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DFAEEB-3857-405E-A1A7-BCE9084F70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135052-BAF0-44EF-919D-CC86BAD73B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01E792-D8C7-4C32-B22F-51D2B1A07A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doc id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20125" y="36513"/>
            <a:ext cx="2952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800" b="0">
                <a:solidFill>
                  <a:srgbClr val="000000"/>
                </a:solidFill>
              </a:defRPr>
            </a:lvl1pPr>
          </a:lstStyle>
          <a:p>
            <a:endParaRPr lang="de-DE"/>
          </a:p>
        </p:txBody>
      </p:sp>
      <p:sp>
        <p:nvSpPr>
          <p:cNvPr id="1030" name="pg num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43688"/>
            <a:ext cx="1905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1200" b="0">
                <a:solidFill>
                  <a:srgbClr val="000000"/>
                </a:solidFill>
              </a:defRPr>
            </a:lvl1pPr>
          </a:lstStyle>
          <a:p>
            <a:fld id="{1CDDB7EC-155D-49CB-98A3-52828F384662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2238" y="234950"/>
            <a:ext cx="87931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1298575"/>
            <a:ext cx="8793162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96" name="McK Slide Elements"/>
          <p:cNvGrpSpPr>
            <a:grpSpLocks/>
          </p:cNvGrpSpPr>
          <p:nvPr/>
        </p:nvGrpSpPr>
        <p:grpSpPr bwMode="auto">
          <a:xfrm>
            <a:off x="122238" y="542925"/>
            <a:ext cx="8793162" cy="6288088"/>
            <a:chOff x="77" y="342"/>
            <a:chExt cx="5539" cy="3961"/>
          </a:xfrm>
        </p:grpSpPr>
        <p:sp>
          <p:nvSpPr>
            <p:cNvPr id="1032" name="McK Measure" hidden="1"/>
            <p:cNvSpPr txBox="1">
              <a:spLocks noChangeArrowheads="1"/>
            </p:cNvSpPr>
            <p:nvPr userDrawn="1"/>
          </p:nvSpPr>
          <p:spPr bwMode="auto">
            <a:xfrm>
              <a:off x="77" y="342"/>
              <a:ext cx="553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12813">
                <a:spcBef>
                  <a:spcPct val="0"/>
                </a:spcBef>
              </a:pPr>
              <a:r>
                <a:rPr lang="en-US" b="0" dirty="0"/>
                <a:t>Unit of measure</a:t>
              </a:r>
            </a:p>
          </p:txBody>
        </p:sp>
        <p:sp>
          <p:nvSpPr>
            <p:cNvPr id="1033" name="McK Footnote" hidden="1"/>
            <p:cNvSpPr txBox="1">
              <a:spLocks noChangeArrowheads="1"/>
            </p:cNvSpPr>
            <p:nvPr userDrawn="1"/>
          </p:nvSpPr>
          <p:spPr bwMode="auto">
            <a:xfrm>
              <a:off x="81" y="4045"/>
              <a:ext cx="524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585788" indent="-585788" algn="l" defTabSz="912813">
                <a:spcBef>
                  <a:spcPct val="0"/>
                </a:spcBef>
                <a:tabLst>
                  <a:tab pos="544513" algn="r"/>
                </a:tabLst>
              </a:pPr>
              <a:r>
                <a:rPr lang="en-US" sz="1200" b="0" dirty="0">
                  <a:solidFill>
                    <a:srgbClr val="000000"/>
                  </a:solidFill>
                </a:rPr>
                <a:t>	*	Footnote</a:t>
              </a:r>
            </a:p>
            <a:p>
              <a:pPr marL="585788" indent="-585788" algn="l" defTabSz="912813">
                <a:spcBef>
                  <a:spcPct val="20000"/>
                </a:spcBef>
                <a:tabLst>
                  <a:tab pos="544513" algn="r"/>
                </a:tabLst>
              </a:pPr>
              <a:r>
                <a:rPr lang="en-US" sz="1200" b="0" dirty="0">
                  <a:solidFill>
                    <a:srgbClr val="000000"/>
                  </a:solidFill>
                </a:rPr>
                <a:t>	</a:t>
              </a:r>
              <a:r>
                <a:rPr lang="en-US" sz="1200" b="0" dirty="0" err="1">
                  <a:solidFill>
                    <a:srgbClr val="000000"/>
                  </a:solidFill>
                </a:rPr>
                <a:t>Quelle</a:t>
              </a:r>
              <a:r>
                <a:rPr lang="en-US" sz="1200" b="0" dirty="0">
                  <a:solidFill>
                    <a:srgbClr val="000000"/>
                  </a:solidFill>
                </a:rPr>
                <a:t>:	Source</a:t>
              </a:r>
            </a:p>
          </p:txBody>
        </p:sp>
      </p:grpSp>
      <p:grpSp>
        <p:nvGrpSpPr>
          <p:cNvPr id="1082" name="McK Legende" hidden="1"/>
          <p:cNvGrpSpPr>
            <a:grpSpLocks/>
          </p:cNvGrpSpPr>
          <p:nvPr/>
        </p:nvGrpSpPr>
        <p:grpSpPr bwMode="auto">
          <a:xfrm>
            <a:off x="7839075" y="700088"/>
            <a:ext cx="1081088" cy="696912"/>
            <a:chOff x="4839" y="432"/>
            <a:chExt cx="668" cy="430"/>
          </a:xfrm>
        </p:grpSpPr>
        <p:sp>
          <p:nvSpPr>
            <p:cNvPr id="1067" name="Rectangle 43" hidden="1"/>
            <p:cNvSpPr>
              <a:spLocks noChangeArrowheads="1"/>
            </p:cNvSpPr>
            <p:nvPr/>
          </p:nvSpPr>
          <p:spPr bwMode="auto">
            <a:xfrm>
              <a:off x="4839" y="445"/>
              <a:ext cx="227" cy="1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68" name="Rectangle 44" hidden="1"/>
            <p:cNvSpPr>
              <a:spLocks noChangeArrowheads="1"/>
            </p:cNvSpPr>
            <p:nvPr/>
          </p:nvSpPr>
          <p:spPr bwMode="auto">
            <a:xfrm>
              <a:off x="5135" y="432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69" name="Rectangle 45" hidden="1"/>
            <p:cNvSpPr>
              <a:spLocks noChangeArrowheads="1"/>
            </p:cNvSpPr>
            <p:nvPr/>
          </p:nvSpPr>
          <p:spPr bwMode="auto">
            <a:xfrm>
              <a:off x="5135" y="580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0" name="Rectangle 46" hidden="1"/>
            <p:cNvSpPr>
              <a:spLocks noChangeArrowheads="1"/>
            </p:cNvSpPr>
            <p:nvPr/>
          </p:nvSpPr>
          <p:spPr bwMode="auto">
            <a:xfrm>
              <a:off x="5135" y="728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1" name="Rectangle 47" hidden="1"/>
            <p:cNvSpPr>
              <a:spLocks noChangeArrowheads="1"/>
            </p:cNvSpPr>
            <p:nvPr/>
          </p:nvSpPr>
          <p:spPr bwMode="auto">
            <a:xfrm>
              <a:off x="4839" y="595"/>
              <a:ext cx="227" cy="1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72" name="Rectangle 48" hidden="1"/>
            <p:cNvSpPr>
              <a:spLocks noChangeArrowheads="1"/>
            </p:cNvSpPr>
            <p:nvPr/>
          </p:nvSpPr>
          <p:spPr bwMode="auto">
            <a:xfrm>
              <a:off x="4839" y="738"/>
              <a:ext cx="227" cy="11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  <p:sndAc>
      <p:endSnd/>
    </p:sndAc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algn="l" defTabSz="912813" rtl="0" fontAlgn="base">
        <a:spcBef>
          <a:spcPct val="0"/>
        </a:spcBef>
        <a:spcAft>
          <a:spcPct val="0"/>
        </a:spcAft>
        <a:buSzPct val="120000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47638" indent="-146050" algn="l" defTabSz="912813" rtl="0" fontAlgn="base">
        <a:spcBef>
          <a:spcPct val="0"/>
        </a:spcBef>
        <a:spcAft>
          <a:spcPct val="0"/>
        </a:spcAft>
        <a:buSzPct val="120000"/>
        <a:buChar char="•"/>
        <a:defRPr sz="1600">
          <a:solidFill>
            <a:schemeClr val="tx1"/>
          </a:solidFill>
          <a:latin typeface="+mn-lt"/>
        </a:defRPr>
      </a:lvl2pPr>
      <a:lvl3pPr marL="301625" indent="-152400" algn="l" defTabSz="912813" rtl="0" fontAlgn="base">
        <a:spcBef>
          <a:spcPct val="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3pPr>
      <a:lvl4pPr marL="441325" indent="-138113" algn="l" defTabSz="912813" rtl="0" fontAlgn="base">
        <a:spcBef>
          <a:spcPct val="0"/>
        </a:spcBef>
        <a:spcAft>
          <a:spcPct val="0"/>
        </a:spcAft>
        <a:buSzPct val="89000"/>
        <a:buChar char="•"/>
        <a:defRPr sz="1600">
          <a:solidFill>
            <a:schemeClr val="tx1"/>
          </a:solidFill>
          <a:latin typeface="+mn-lt"/>
        </a:defRPr>
      </a:lvl4pPr>
      <a:lvl5pPr marL="5937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5pPr>
      <a:lvl6pPr marL="10509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6pPr>
      <a:lvl7pPr marL="15081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7pPr>
      <a:lvl8pPr marL="19653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8pPr>
      <a:lvl9pPr marL="24225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mckinseyquarterly.com/article_page.aspx?ar=1872&amp;L2=12&amp;L3=62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47.emf"/><Relationship Id="rId3" Type="http://schemas.openxmlformats.org/officeDocument/2006/relationships/image" Target="../media/image40.emf"/><Relationship Id="rId7" Type="http://schemas.openxmlformats.org/officeDocument/2006/relationships/image" Target="../media/image44.wmf"/><Relationship Id="rId12" Type="http://schemas.openxmlformats.org/officeDocument/2006/relationships/image" Target="../media/image4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2.emf"/><Relationship Id="rId5" Type="http://schemas.openxmlformats.org/officeDocument/2006/relationships/image" Target="../media/image43.wmf"/><Relationship Id="rId10" Type="http://schemas.openxmlformats.org/officeDocument/2006/relationships/image" Target="../media/image4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45.wmf"/><Relationship Id="rId14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76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10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wsj.com/articles/SB1000142405270230445860457748882266732588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EFBA6B-8A48-446C-8018-7426BB72D1CE}" type="slidenum">
              <a:rPr lang="en-US"/>
              <a:pPr/>
              <a:t>0</a:t>
            </a:fld>
            <a:endParaRPr lang="en-US" dirty="0"/>
          </a:p>
        </p:txBody>
      </p:sp>
      <p:sp>
        <p:nvSpPr>
          <p:cNvPr id="1074178" name="Rectangle 2"/>
          <p:cNvSpPr>
            <a:spLocks noChangeArrowheads="1"/>
          </p:cNvSpPr>
          <p:nvPr/>
        </p:nvSpPr>
        <p:spPr bwMode="invGray">
          <a:xfrm>
            <a:off x="1131888" y="1339283"/>
            <a:ext cx="6889750" cy="39973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8352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79" name="Rectangle 3"/>
          <p:cNvSpPr>
            <a:spLocks noChangeArrowheads="1"/>
          </p:cNvSpPr>
          <p:nvPr/>
        </p:nvSpPr>
        <p:spPr bwMode="auto">
          <a:xfrm>
            <a:off x="1350819" y="1353697"/>
            <a:ext cx="7314210" cy="191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1022" rIns="82045" bIns="41022">
            <a:spAutoFit/>
          </a:bodyPr>
          <a:lstStyle/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MARKETING ANALYTICS I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1200" dirty="0" smtClean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SESSION </a:t>
            </a:r>
            <a:r>
              <a:rPr lang="en-US" sz="3200" dirty="0">
                <a:solidFill>
                  <a:schemeClr val="tx2"/>
                </a:solidFill>
              </a:rPr>
              <a:t>7</a:t>
            </a:r>
            <a:r>
              <a:rPr lang="en-US" sz="3200" dirty="0" smtClean="0">
                <a:solidFill>
                  <a:schemeClr val="tx2"/>
                </a:solidFill>
              </a:rPr>
              <a:t>:</a:t>
            </a:r>
            <a:endParaRPr lang="en-US" sz="3200" dirty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MARKET SEGMENTATION</a:t>
            </a:r>
          </a:p>
        </p:txBody>
      </p:sp>
      <p:sp>
        <p:nvSpPr>
          <p:cNvPr id="1074180" name="Rectangle 4"/>
          <p:cNvSpPr>
            <a:spLocks noChangeArrowheads="1"/>
          </p:cNvSpPr>
          <p:nvPr/>
        </p:nvSpPr>
        <p:spPr bwMode="auto">
          <a:xfrm>
            <a:off x="7331075" y="0"/>
            <a:ext cx="1611313" cy="2190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1" name="Rectangle 5"/>
          <p:cNvSpPr>
            <a:spLocks noChangeArrowheads="1"/>
          </p:cNvSpPr>
          <p:nvPr/>
        </p:nvSpPr>
        <p:spPr bwMode="auto">
          <a:xfrm>
            <a:off x="8348663" y="6567488"/>
            <a:ext cx="795337" cy="2905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74183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30313" y="3727991"/>
            <a:ext cx="610076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l" defTabSz="912813">
              <a:spcBef>
                <a:spcPct val="0"/>
              </a:spcBef>
              <a:buSzPct val="120000"/>
            </a:pPr>
            <a:endParaRPr lang="en-US" sz="2000" b="0" dirty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i="1" dirty="0" smtClean="0">
                <a:solidFill>
                  <a:schemeClr val="tx2"/>
                </a:solidFill>
              </a:rPr>
              <a:t>Professor Sonnier</a:t>
            </a:r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i="1" dirty="0" smtClean="0">
                <a:solidFill>
                  <a:schemeClr val="tx2"/>
                </a:solidFill>
              </a:rPr>
              <a:t>Texas MSBA Program</a:t>
            </a:r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i="1" dirty="0" smtClean="0">
                <a:solidFill>
                  <a:schemeClr val="tx2"/>
                </a:solidFill>
              </a:rPr>
              <a:t>Fall </a:t>
            </a:r>
            <a:r>
              <a:rPr lang="en-US" sz="2000" i="1" dirty="0" smtClean="0">
                <a:solidFill>
                  <a:schemeClr val="tx2"/>
                </a:solidFill>
              </a:rPr>
              <a:t>2022</a:t>
            </a:r>
            <a:endParaRPr lang="en-US" sz="2000" i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063" t="29314" r="1482" b="24097"/>
          <a:stretch/>
        </p:blipFill>
        <p:spPr bwMode="auto">
          <a:xfrm>
            <a:off x="244928" y="1861457"/>
            <a:ext cx="8654143" cy="3135087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Geographic Segmentation in CPG Markets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60665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42" name="Picture 2" descr="http://seattletimes.nwsource.com/art/news/health/suddenlysick/sicktreatm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04" y="1606663"/>
            <a:ext cx="476250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kidneyabc.com/uploads/allimg/121021/6-1210211K241a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55814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Hypertension (aka High Blood Pressure)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18812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Attitudinal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86" y="6618515"/>
            <a:ext cx="72281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dirty="0">
                <a:hlinkClick r:id="rId2"/>
              </a:rPr>
              <a:t>Getting patients to take their medicine</a:t>
            </a:r>
            <a:r>
              <a:rPr lang="en-US" sz="800" dirty="0"/>
              <a:t> Jessica Hopfield, Robert M. Linden, and Bradley J. </a:t>
            </a:r>
            <a:r>
              <a:rPr lang="en-US" sz="800" dirty="0" err="1"/>
              <a:t>Tevelow</a:t>
            </a:r>
            <a:r>
              <a:rPr lang="en-US" sz="800" dirty="0"/>
              <a:t>. </a:t>
            </a:r>
            <a:r>
              <a:rPr lang="en-US" sz="800" i="1" dirty="0"/>
              <a:t>McKinsey Quarterly</a:t>
            </a:r>
            <a:r>
              <a:rPr lang="en-US" sz="800" dirty="0"/>
              <a:t> No 4. Dec 14, </a:t>
            </a:r>
            <a:r>
              <a:rPr lang="en-US" sz="800" dirty="0" smtClean="0"/>
              <a:t>2006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14" y="1357025"/>
            <a:ext cx="5682286" cy="48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862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Why Segment the Market?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805533" y="1877982"/>
            <a:ext cx="3211273" cy="39286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0071" y="1889271"/>
            <a:ext cx="2362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Finding market opportunities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Responding to customer heterogeneity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Improved resource allocation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Increased marketing efficiency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9570" y="1422239"/>
            <a:ext cx="2743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chemeClr val="tx2"/>
                </a:solidFill>
              </a:rPr>
              <a:t>Benefits to the Firm</a:t>
            </a:r>
            <a:endParaRPr lang="en-US" sz="2000" i="1" u="sng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5770" y="1198047"/>
            <a:ext cx="2743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chemeClr val="tx2"/>
                </a:solidFill>
              </a:rPr>
              <a:t>Benefits to the Consumer</a:t>
            </a:r>
            <a:endParaRPr lang="en-US" sz="2000" i="1" u="sng" dirty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691734" y="1877965"/>
            <a:ext cx="3211273" cy="39286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6271" y="1867066"/>
            <a:ext cx="2362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Tailored products and services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Relevant marketing offers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Personalized experience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Convenience and time savings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86736" y="5944635"/>
            <a:ext cx="2977239" cy="7852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SUSTAINABLE GROWTH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4808750" y="5977827"/>
            <a:ext cx="2977239" cy="7852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 smtClean="0">
                <a:solidFill>
                  <a:schemeClr val="tx2"/>
                </a:solidFill>
              </a:rPr>
              <a:t>VALUE TO THE CUSTOMER</a:t>
            </a:r>
            <a:endParaRPr kumimoji="0" lang="en-US" sz="2000" b="1" i="1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530198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Success Factors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8044" y="1969686"/>
            <a:ext cx="2607733" cy="32316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Differentiable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Substantial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Identifiable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Accessible</a:t>
            </a:r>
            <a:endParaRPr lang="en-US" sz="2400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Actionable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Stable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62127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SEGMENTATION, TARGETING, AND POSITIONING</a:t>
            </a:r>
            <a:endParaRPr lang="en-US" dirty="0"/>
          </a:p>
        </p:txBody>
      </p:sp>
      <p:grpSp>
        <p:nvGrpSpPr>
          <p:cNvPr id="560131" name="Group 3"/>
          <p:cNvGrpSpPr>
            <a:grpSpLocks/>
          </p:cNvGrpSpPr>
          <p:nvPr/>
        </p:nvGrpSpPr>
        <p:grpSpPr bwMode="auto">
          <a:xfrm>
            <a:off x="6629400" y="2133600"/>
            <a:ext cx="2209800" cy="762000"/>
            <a:chOff x="4176" y="1344"/>
            <a:chExt cx="1392" cy="480"/>
          </a:xfrm>
        </p:grpSpPr>
        <p:sp>
          <p:nvSpPr>
            <p:cNvPr id="560132" name="Line 4"/>
            <p:cNvSpPr>
              <a:spLocks noChangeShapeType="1"/>
            </p:cNvSpPr>
            <p:nvPr/>
          </p:nvSpPr>
          <p:spPr bwMode="auto">
            <a:xfrm flipH="1">
              <a:off x="4176" y="1488"/>
              <a:ext cx="624" cy="33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0133" name="Text Box 5"/>
            <p:cNvSpPr txBox="1">
              <a:spLocks noChangeArrowheads="1"/>
            </p:cNvSpPr>
            <p:nvPr/>
          </p:nvSpPr>
          <p:spPr bwMode="auto">
            <a:xfrm>
              <a:off x="4560" y="1344"/>
              <a:ext cx="10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Target</a:t>
              </a:r>
            </a:p>
          </p:txBody>
        </p:sp>
      </p:grpSp>
      <p:grpSp>
        <p:nvGrpSpPr>
          <p:cNvPr id="560134" name="Group 6"/>
          <p:cNvGrpSpPr>
            <a:grpSpLocks/>
          </p:cNvGrpSpPr>
          <p:nvPr/>
        </p:nvGrpSpPr>
        <p:grpSpPr bwMode="auto">
          <a:xfrm>
            <a:off x="5562600" y="2971800"/>
            <a:ext cx="3581400" cy="1281113"/>
            <a:chOff x="3504" y="1872"/>
            <a:chExt cx="2256" cy="807"/>
          </a:xfrm>
        </p:grpSpPr>
        <p:sp>
          <p:nvSpPr>
            <p:cNvPr id="560135" name="Oval 7"/>
            <p:cNvSpPr>
              <a:spLocks noChangeArrowheads="1"/>
            </p:cNvSpPr>
            <p:nvPr/>
          </p:nvSpPr>
          <p:spPr bwMode="auto">
            <a:xfrm>
              <a:off x="3504" y="1872"/>
              <a:ext cx="480" cy="52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136" name="Line 8"/>
            <p:cNvSpPr>
              <a:spLocks noChangeShapeType="1"/>
            </p:cNvSpPr>
            <p:nvPr/>
          </p:nvSpPr>
          <p:spPr bwMode="auto">
            <a:xfrm flipH="1" flipV="1">
              <a:off x="3984" y="2208"/>
              <a:ext cx="864" cy="288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0137" name="Text Box 9"/>
            <p:cNvSpPr txBox="1">
              <a:spLocks noChangeArrowheads="1"/>
            </p:cNvSpPr>
            <p:nvPr/>
          </p:nvSpPr>
          <p:spPr bwMode="auto">
            <a:xfrm>
              <a:off x="4752" y="2448"/>
              <a:ext cx="10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Position</a:t>
              </a:r>
            </a:p>
          </p:txBody>
        </p:sp>
      </p:grpSp>
      <p:grpSp>
        <p:nvGrpSpPr>
          <p:cNvPr id="560138" name="Group 10"/>
          <p:cNvGrpSpPr>
            <a:grpSpLocks/>
          </p:cNvGrpSpPr>
          <p:nvPr/>
        </p:nvGrpSpPr>
        <p:grpSpPr bwMode="auto">
          <a:xfrm>
            <a:off x="228600" y="2209800"/>
            <a:ext cx="5562600" cy="1447800"/>
            <a:chOff x="144" y="1392"/>
            <a:chExt cx="3504" cy="912"/>
          </a:xfrm>
        </p:grpSpPr>
        <p:grpSp>
          <p:nvGrpSpPr>
            <p:cNvPr id="560139" name="Group 11"/>
            <p:cNvGrpSpPr>
              <a:grpSpLocks/>
            </p:cNvGrpSpPr>
            <p:nvPr/>
          </p:nvGrpSpPr>
          <p:grpSpPr bwMode="auto">
            <a:xfrm>
              <a:off x="2592" y="1440"/>
              <a:ext cx="1056" cy="864"/>
              <a:chOff x="2592" y="1440"/>
              <a:chExt cx="1056" cy="864"/>
            </a:xfrm>
          </p:grpSpPr>
          <p:sp>
            <p:nvSpPr>
              <p:cNvPr id="560140" name="Oval 12"/>
              <p:cNvSpPr>
                <a:spLocks noChangeArrowheads="1"/>
              </p:cNvSpPr>
              <p:nvPr/>
            </p:nvSpPr>
            <p:spPr bwMode="auto">
              <a:xfrm>
                <a:off x="2592" y="1440"/>
                <a:ext cx="672" cy="67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41" name="Oval 13"/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480" cy="57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42" name="Oval 14"/>
              <p:cNvSpPr>
                <a:spLocks noChangeArrowheads="1"/>
              </p:cNvSpPr>
              <p:nvPr/>
            </p:nvSpPr>
            <p:spPr bwMode="auto">
              <a:xfrm>
                <a:off x="2976" y="1824"/>
                <a:ext cx="576" cy="4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0143" name="Line 15"/>
            <p:cNvSpPr>
              <a:spLocks noChangeShapeType="1"/>
            </p:cNvSpPr>
            <p:nvPr/>
          </p:nvSpPr>
          <p:spPr bwMode="auto">
            <a:xfrm>
              <a:off x="1248" y="1536"/>
              <a:ext cx="1344" cy="144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0144" name="Text Box 16"/>
            <p:cNvSpPr txBox="1">
              <a:spLocks noChangeArrowheads="1"/>
            </p:cNvSpPr>
            <p:nvPr/>
          </p:nvSpPr>
          <p:spPr bwMode="auto">
            <a:xfrm>
              <a:off x="144" y="1392"/>
              <a:ext cx="11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Competitors</a:t>
              </a:r>
            </a:p>
          </p:txBody>
        </p:sp>
      </p:grpSp>
      <p:grpSp>
        <p:nvGrpSpPr>
          <p:cNvPr id="560145" name="Group 17"/>
          <p:cNvGrpSpPr>
            <a:grpSpLocks/>
          </p:cNvGrpSpPr>
          <p:nvPr/>
        </p:nvGrpSpPr>
        <p:grpSpPr bwMode="auto">
          <a:xfrm>
            <a:off x="1828800" y="2057400"/>
            <a:ext cx="5410200" cy="4343400"/>
            <a:chOff x="1152" y="1296"/>
            <a:chExt cx="3408" cy="2736"/>
          </a:xfrm>
        </p:grpSpPr>
        <p:sp>
          <p:nvSpPr>
            <p:cNvPr id="560146" name="Oval 18"/>
            <p:cNvSpPr>
              <a:spLocks noChangeArrowheads="1"/>
            </p:cNvSpPr>
            <p:nvPr/>
          </p:nvSpPr>
          <p:spPr bwMode="auto">
            <a:xfrm>
              <a:off x="1152" y="1296"/>
              <a:ext cx="3408" cy="2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147" name="Text Box 19"/>
            <p:cNvSpPr txBox="1">
              <a:spLocks noChangeArrowheads="1"/>
            </p:cNvSpPr>
            <p:nvPr/>
          </p:nvSpPr>
          <p:spPr bwMode="auto">
            <a:xfrm>
              <a:off x="2544" y="2688"/>
              <a:ext cx="631" cy="250"/>
            </a:xfrm>
            <a:prstGeom prst="rect">
              <a:avLst/>
            </a:prstGeom>
            <a:noFill/>
            <a:ln w="2857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2000" b="1">
                  <a:solidFill>
                    <a:schemeClr val="bg2"/>
                  </a:solidFill>
                  <a:latin typeface="Arial" charset="0"/>
                </a:rPr>
                <a:t>Market</a:t>
              </a:r>
            </a:p>
          </p:txBody>
        </p:sp>
      </p:grpSp>
      <p:grpSp>
        <p:nvGrpSpPr>
          <p:cNvPr id="560148" name="Group 20"/>
          <p:cNvGrpSpPr>
            <a:grpSpLocks/>
          </p:cNvGrpSpPr>
          <p:nvPr/>
        </p:nvGrpSpPr>
        <p:grpSpPr bwMode="auto">
          <a:xfrm>
            <a:off x="2514600" y="2224088"/>
            <a:ext cx="4648200" cy="4176712"/>
            <a:chOff x="1584" y="1401"/>
            <a:chExt cx="2928" cy="2631"/>
          </a:xfrm>
        </p:grpSpPr>
        <p:grpSp>
          <p:nvGrpSpPr>
            <p:cNvPr id="560149" name="Group 21"/>
            <p:cNvGrpSpPr>
              <a:grpSpLocks/>
            </p:cNvGrpSpPr>
            <p:nvPr/>
          </p:nvGrpSpPr>
          <p:grpSpPr bwMode="auto">
            <a:xfrm>
              <a:off x="1584" y="1401"/>
              <a:ext cx="2928" cy="2631"/>
              <a:chOff x="1584" y="1401"/>
              <a:chExt cx="2928" cy="2631"/>
            </a:xfrm>
          </p:grpSpPr>
          <p:sp>
            <p:nvSpPr>
              <p:cNvPr id="560150" name="Freeform 22"/>
              <p:cNvSpPr>
                <a:spLocks/>
              </p:cNvSpPr>
              <p:nvPr/>
            </p:nvSpPr>
            <p:spPr bwMode="auto">
              <a:xfrm>
                <a:off x="2208" y="1401"/>
                <a:ext cx="2304" cy="13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16" y="1056"/>
                  </a:cxn>
                  <a:cxn ang="0">
                    <a:pos x="2304" y="816"/>
                  </a:cxn>
                </a:cxnLst>
                <a:rect l="0" t="0" r="r" b="b"/>
                <a:pathLst>
                  <a:path w="2304" h="1192">
                    <a:moveTo>
                      <a:pt x="0" y="0"/>
                    </a:moveTo>
                    <a:cubicBezTo>
                      <a:pt x="216" y="460"/>
                      <a:pt x="432" y="920"/>
                      <a:pt x="816" y="1056"/>
                    </a:cubicBezTo>
                    <a:cubicBezTo>
                      <a:pt x="1200" y="1192"/>
                      <a:pt x="1752" y="1004"/>
                      <a:pt x="2304" y="816"/>
                    </a:cubicBezTo>
                  </a:path>
                </a:pathLst>
              </a:custGeom>
              <a:noFill/>
              <a:ln w="9525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0151" name="Freeform 23"/>
              <p:cNvSpPr>
                <a:spLocks/>
              </p:cNvSpPr>
              <p:nvPr/>
            </p:nvSpPr>
            <p:spPr bwMode="auto">
              <a:xfrm>
                <a:off x="1584" y="2506"/>
                <a:ext cx="1344" cy="1046"/>
              </a:xfrm>
              <a:custGeom>
                <a:avLst/>
                <a:gdLst/>
                <a:ahLst/>
                <a:cxnLst>
                  <a:cxn ang="0">
                    <a:pos x="1392" y="0"/>
                  </a:cxn>
                  <a:cxn ang="0">
                    <a:pos x="1104" y="672"/>
                  </a:cxn>
                  <a:cxn ang="0">
                    <a:pos x="0" y="960"/>
                  </a:cxn>
                </a:cxnLst>
                <a:rect l="0" t="0" r="r" b="b"/>
                <a:pathLst>
                  <a:path w="1392" h="960">
                    <a:moveTo>
                      <a:pt x="1392" y="0"/>
                    </a:moveTo>
                    <a:cubicBezTo>
                      <a:pt x="1364" y="256"/>
                      <a:pt x="1336" y="512"/>
                      <a:pt x="1104" y="672"/>
                    </a:cubicBezTo>
                    <a:cubicBezTo>
                      <a:pt x="872" y="832"/>
                      <a:pt x="436" y="896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0152" name="Freeform 24"/>
              <p:cNvSpPr>
                <a:spLocks/>
              </p:cNvSpPr>
              <p:nvPr/>
            </p:nvSpPr>
            <p:spPr bwMode="auto">
              <a:xfrm>
                <a:off x="2640" y="3243"/>
                <a:ext cx="384" cy="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432"/>
                  </a:cxn>
                  <a:cxn ang="0">
                    <a:pos x="432" y="672"/>
                  </a:cxn>
                </a:cxnLst>
                <a:rect l="0" t="0" r="r" b="b"/>
                <a:pathLst>
                  <a:path w="432" h="672">
                    <a:moveTo>
                      <a:pt x="0" y="0"/>
                    </a:moveTo>
                    <a:cubicBezTo>
                      <a:pt x="12" y="160"/>
                      <a:pt x="24" y="320"/>
                      <a:pt x="96" y="432"/>
                    </a:cubicBezTo>
                    <a:cubicBezTo>
                      <a:pt x="168" y="544"/>
                      <a:pt x="300" y="608"/>
                      <a:pt x="432" y="67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3024" y="2304"/>
              <a:ext cx="35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2400">
                  <a:solidFill>
                    <a:schemeClr val="hlink"/>
                  </a:solidFill>
                  <a:latin typeface="Arial" charset="0"/>
                </a:rPr>
                <a:t>S1</a:t>
              </a:r>
            </a:p>
          </p:txBody>
        </p:sp>
        <p:sp>
          <p:nvSpPr>
            <p:cNvPr id="560154" name="Text Box 26"/>
            <p:cNvSpPr txBox="1">
              <a:spLocks noChangeArrowheads="1"/>
            </p:cNvSpPr>
            <p:nvPr/>
          </p:nvSpPr>
          <p:spPr bwMode="auto">
            <a:xfrm>
              <a:off x="2112" y="2784"/>
              <a:ext cx="35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2400">
                  <a:solidFill>
                    <a:schemeClr val="hlink"/>
                  </a:solidFill>
                  <a:latin typeface="Arial" charset="0"/>
                </a:rPr>
                <a:t>S2</a:t>
              </a:r>
            </a:p>
          </p:txBody>
        </p:sp>
        <p:sp>
          <p:nvSpPr>
            <p:cNvPr id="560155" name="Text Box 27"/>
            <p:cNvSpPr txBox="1">
              <a:spLocks noChangeArrowheads="1"/>
            </p:cNvSpPr>
            <p:nvPr/>
          </p:nvSpPr>
          <p:spPr bwMode="auto">
            <a:xfrm>
              <a:off x="3168" y="3024"/>
              <a:ext cx="35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2400">
                  <a:solidFill>
                    <a:schemeClr val="hlink"/>
                  </a:solidFill>
                  <a:latin typeface="Arial" charset="0"/>
                </a:rPr>
                <a:t>S3</a:t>
              </a:r>
            </a:p>
          </p:txBody>
        </p:sp>
        <p:sp>
          <p:nvSpPr>
            <p:cNvPr id="560156" name="Text Box 28"/>
            <p:cNvSpPr txBox="1">
              <a:spLocks noChangeArrowheads="1"/>
            </p:cNvSpPr>
            <p:nvPr/>
          </p:nvSpPr>
          <p:spPr bwMode="auto">
            <a:xfrm>
              <a:off x="2256" y="3552"/>
              <a:ext cx="35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2400">
                  <a:solidFill>
                    <a:schemeClr val="hlink"/>
                  </a:solidFill>
                  <a:latin typeface="Arial" charset="0"/>
                </a:rPr>
                <a:t>S4</a:t>
              </a:r>
            </a:p>
          </p:txBody>
        </p:sp>
      </p:grpSp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The Basic Idea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5590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0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Bases for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649152"/>
              </p:ext>
            </p:extLst>
          </p:nvPr>
        </p:nvGraphicFramePr>
        <p:xfrm>
          <a:off x="1155700" y="123371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Segmentation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Bases for Consumer Markets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Geographic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Country, State,</a:t>
                      </a:r>
                      <a:r>
                        <a:rPr lang="en-US" baseline="0" dirty="0" smtClean="0"/>
                        <a:t> 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Demographic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Age, Gender, Occupation, Education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Psychographic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Lifestyle,</a:t>
                      </a:r>
                      <a:r>
                        <a:rPr lang="en-US" baseline="0" dirty="0" smtClean="0"/>
                        <a:t> Interests, Opinions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Usage, Frequency, </a:t>
                      </a:r>
                      <a:r>
                        <a:rPr lang="en-US" dirty="0" err="1" smtClean="0"/>
                        <a:t>Recency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Benefits Sought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Value, Quality, Prestige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859029"/>
              </p:ext>
            </p:extLst>
          </p:nvPr>
        </p:nvGraphicFramePr>
        <p:xfrm>
          <a:off x="1155700" y="4118429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Segmentation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Bases for Business Markets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Geographic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Country,</a:t>
                      </a:r>
                      <a:r>
                        <a:rPr lang="en-US" baseline="0" dirty="0" smtClean="0"/>
                        <a:t> State, 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Firmographic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Industry, Size, Public/Private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Buying 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Centralized, Team Based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Volume,</a:t>
                      </a:r>
                      <a:r>
                        <a:rPr lang="en-US" baseline="0" dirty="0" smtClean="0"/>
                        <a:t> Frequency, Risk Preference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Benefits Sought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Service, Quality, 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447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Bases for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46374" y="1676401"/>
            <a:ext cx="6775450" cy="751118"/>
            <a:chOff x="476250" y="1480453"/>
            <a:chExt cx="6775450" cy="751118"/>
          </a:xfrm>
        </p:grpSpPr>
        <p:sp>
          <p:nvSpPr>
            <p:cNvPr id="3" name="Rectangle 2"/>
            <p:cNvSpPr/>
            <p:nvPr/>
          </p:nvSpPr>
          <p:spPr bwMode="auto">
            <a:xfrm>
              <a:off x="476250" y="1480457"/>
              <a:ext cx="2038350" cy="75111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667048" y="1480453"/>
              <a:ext cx="4584652" cy="75111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7183" y="1563626"/>
              <a:ext cx="1273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/>
                  </a:solidFill>
                </a:rPr>
                <a:t>WHO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17391" y="1625177"/>
              <a:ext cx="4083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Who are the customers?</a:t>
              </a:r>
              <a:endParaRPr lang="en-US" sz="2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68142" y="2877063"/>
            <a:ext cx="6806291" cy="830997"/>
            <a:chOff x="498018" y="2659343"/>
            <a:chExt cx="6806291" cy="830997"/>
          </a:xfrm>
        </p:grpSpPr>
        <p:sp>
          <p:nvSpPr>
            <p:cNvPr id="10" name="Rectangle 9"/>
            <p:cNvSpPr/>
            <p:nvPr/>
          </p:nvSpPr>
          <p:spPr bwMode="auto">
            <a:xfrm>
              <a:off x="498018" y="2710571"/>
              <a:ext cx="2038350" cy="75111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688816" y="2721453"/>
              <a:ext cx="4584652" cy="75111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9879" y="2764997"/>
              <a:ext cx="1611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/>
                  </a:solidFill>
                </a:rPr>
                <a:t>WHAT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9675" y="2659343"/>
              <a:ext cx="46046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have the customers done?</a:t>
              </a:r>
              <a:endParaRPr lang="en-US" sz="2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68565" y="4205555"/>
            <a:ext cx="6805868" cy="830997"/>
            <a:chOff x="498441" y="4009607"/>
            <a:chExt cx="6805868" cy="830997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98441" y="4049549"/>
              <a:ext cx="2038350" cy="75111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667044" y="4049545"/>
              <a:ext cx="4584652" cy="75111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3936" y="4093089"/>
              <a:ext cx="1273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/>
                  </a:solidFill>
                </a:rPr>
                <a:t>WHY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99675" y="4009607"/>
              <a:ext cx="46046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Why do customers make the decisions they do?</a:t>
              </a:r>
              <a:endParaRPr lang="en-US" sz="2400" dirty="0"/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513861" y="1497579"/>
            <a:ext cx="7837714" cy="11476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83701" y="4091028"/>
            <a:ext cx="7837714" cy="11476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30291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Bases for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46374" y="1676401"/>
            <a:ext cx="6775450" cy="751118"/>
            <a:chOff x="476250" y="1480453"/>
            <a:chExt cx="6775450" cy="751118"/>
          </a:xfrm>
        </p:grpSpPr>
        <p:sp>
          <p:nvSpPr>
            <p:cNvPr id="3" name="Rectangle 2"/>
            <p:cNvSpPr/>
            <p:nvPr/>
          </p:nvSpPr>
          <p:spPr bwMode="auto">
            <a:xfrm>
              <a:off x="476250" y="1480457"/>
              <a:ext cx="2038350" cy="75111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667048" y="1480453"/>
              <a:ext cx="4584652" cy="75111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7183" y="1563626"/>
              <a:ext cx="1273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/>
                  </a:solidFill>
                </a:rPr>
                <a:t>WHO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17391" y="1625177"/>
              <a:ext cx="4083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Who are the customers?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530765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908" t="7842" r="19597" b="41761"/>
          <a:stretch/>
        </p:blipFill>
        <p:spPr>
          <a:xfrm>
            <a:off x="448100" y="1416950"/>
            <a:ext cx="8434654" cy="388825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Demographic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6684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476" name="Picture 4" descr="ph08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36" y="1611084"/>
            <a:ext cx="3227388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Competitive Strategy in the Automotive Industry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8194" name="Picture 2" descr="http://www.oldride.com/carphotos/gallery/6943179261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43" y="1387820"/>
            <a:ext cx="3413760" cy="518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2048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Demographic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338" t="8166" r="20738" b="81437"/>
          <a:stretch/>
        </p:blipFill>
        <p:spPr>
          <a:xfrm>
            <a:off x="11533" y="1082754"/>
            <a:ext cx="9132467" cy="891264"/>
          </a:xfrm>
          <a:prstGeom prst="rect">
            <a:avLst/>
          </a:prstGeom>
        </p:spPr>
      </p:pic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116400516"/>
              </p:ext>
            </p:extLst>
          </p:nvPr>
        </p:nvGraphicFramePr>
        <p:xfrm>
          <a:off x="1438173" y="227685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556869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Demographic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338" t="8166" r="20738" b="81437"/>
          <a:stretch/>
        </p:blipFill>
        <p:spPr>
          <a:xfrm>
            <a:off x="11533" y="1082754"/>
            <a:ext cx="9132467" cy="891264"/>
          </a:xfrm>
          <a:prstGeom prst="rect">
            <a:avLst/>
          </a:prstGeom>
        </p:spPr>
      </p:pic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008860635"/>
              </p:ext>
            </p:extLst>
          </p:nvPr>
        </p:nvGraphicFramePr>
        <p:xfrm>
          <a:off x="1438173" y="227685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536276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Demographic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338" t="8166" r="20738" b="81437"/>
          <a:stretch/>
        </p:blipFill>
        <p:spPr>
          <a:xfrm>
            <a:off x="11533" y="1082754"/>
            <a:ext cx="9132467" cy="891264"/>
          </a:xfrm>
          <a:prstGeom prst="rect">
            <a:avLst/>
          </a:prstGeom>
        </p:spPr>
      </p:pic>
      <p:graphicFrame>
        <p:nvGraphicFramePr>
          <p:cNvPr id="9" name="Chart 8"/>
          <p:cNvGraphicFramePr/>
          <p:nvPr>
            <p:extLst/>
          </p:nvPr>
        </p:nvGraphicFramePr>
        <p:xfrm>
          <a:off x="226729" y="2894087"/>
          <a:ext cx="3973286" cy="282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830609" y="2190692"/>
            <a:ext cx="310242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Behavioral Intentions by Age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/>
          </p:nvPr>
        </p:nvGraphicFramePr>
        <p:xfrm>
          <a:off x="4755186" y="2894087"/>
          <a:ext cx="3973286" cy="282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574966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Demographic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338" t="8166" r="20738" b="81437"/>
          <a:stretch/>
        </p:blipFill>
        <p:spPr>
          <a:xfrm>
            <a:off x="11533" y="1082754"/>
            <a:ext cx="9132467" cy="891264"/>
          </a:xfrm>
          <a:prstGeom prst="rect">
            <a:avLst/>
          </a:prstGeom>
        </p:spPr>
      </p:pic>
      <p:graphicFrame>
        <p:nvGraphicFramePr>
          <p:cNvPr id="9" name="Chart 8"/>
          <p:cNvGraphicFramePr/>
          <p:nvPr>
            <p:extLst/>
          </p:nvPr>
        </p:nvGraphicFramePr>
        <p:xfrm>
          <a:off x="194072" y="2745920"/>
          <a:ext cx="3973286" cy="282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830609" y="2190692"/>
            <a:ext cx="340690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Behavioral Intentions by Income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2" name="Chart 11"/>
          <p:cNvGraphicFramePr/>
          <p:nvPr>
            <p:extLst/>
          </p:nvPr>
        </p:nvGraphicFramePr>
        <p:xfrm>
          <a:off x="4668101" y="2745920"/>
          <a:ext cx="3973286" cy="282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8302638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Bases for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6250" y="1320840"/>
            <a:ext cx="6805868" cy="830997"/>
            <a:chOff x="498441" y="4009607"/>
            <a:chExt cx="6805868" cy="830997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98441" y="4049549"/>
              <a:ext cx="2038350" cy="75111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667044" y="4049545"/>
              <a:ext cx="4584652" cy="75111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96" tIns="46648" rIns="93296" bIns="4664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3345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3936" y="4093089"/>
              <a:ext cx="1273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/>
                  </a:solidFill>
                </a:rPr>
                <a:t>WHY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99675" y="4009607"/>
              <a:ext cx="46046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Why do customers make the decisions they do?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02320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http://cdn.grid.fotosearch.com/CSP/CSP658/k6589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4" y="4250418"/>
            <a:ext cx="3284311" cy="217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Service Satisfaction at a Credit Card Company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2052" name="Picture 4" descr="http://calpersloan.com/wp-content/uploads/2016/08/visa-credit-card-credit-card-vi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032162"/>
            <a:ext cx="33337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17054-presscdn-0-61.pagely.netdna-cdn.com/wp-content/uploads/2014/07/41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1018556"/>
            <a:ext cx="23145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useoftechnology.com/wp-content/uploads/2014/07/angry-customer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/>
          <a:stretch/>
        </p:blipFill>
        <p:spPr bwMode="auto">
          <a:xfrm>
            <a:off x="6473825" y="1203615"/>
            <a:ext cx="26701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edia.dmnews.com/images/2014/09/02/bigstockwomanholdingasmili_65149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44" y="4099893"/>
            <a:ext cx="3202362" cy="218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00086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65333" b="32379"/>
          <a:stretch/>
        </p:blipFill>
        <p:spPr>
          <a:xfrm>
            <a:off x="979260" y="1688036"/>
            <a:ext cx="3962399" cy="434757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5671457" y="2264229"/>
            <a:ext cx="2623457" cy="3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00057" y="2472309"/>
            <a:ext cx="2253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Sample of 344 credit card customers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Customers rate their satisfaction with service representative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Customers also rate rep on competence and courtesy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Service Satisfaction at a Credit Card Company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16668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65249" b="30314"/>
          <a:stretch/>
        </p:blipFill>
        <p:spPr>
          <a:xfrm>
            <a:off x="2250353" y="1429793"/>
            <a:ext cx="3972027" cy="4480354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Service Satisfaction at a Credit Card Company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212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13" y="1519130"/>
            <a:ext cx="4543620" cy="2214669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Service Satisfaction at a Credit Card Company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71983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1900008" y="2813072"/>
            <a:ext cx="2198915" cy="47870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Satisfaction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392385" y="3369369"/>
            <a:ext cx="2198915" cy="47870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Courtesy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4392385" y="2314885"/>
            <a:ext cx="2198915" cy="47870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Competence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1" name="Straight Connector 10"/>
          <p:cNvCxnSpPr>
            <a:stCxn id="7" idx="7"/>
            <a:endCxn id="9" idx="2"/>
          </p:cNvCxnSpPr>
          <p:nvPr/>
        </p:nvCxnSpPr>
        <p:spPr bwMode="auto">
          <a:xfrm flipV="1">
            <a:off x="3776899" y="2554239"/>
            <a:ext cx="615486" cy="32893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769408" y="3231324"/>
            <a:ext cx="615486" cy="32893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275114" y="4527363"/>
            <a:ext cx="3951514" cy="21852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has the bigger impact on customer satisfaction?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Perceived Competence of the Service Rep?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Perceived Courtesy of the Service Rep?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Why would we care about this?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6371" y="1323504"/>
            <a:ext cx="3439886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What Drives Overall Satisfaction?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Service Satisfaction at a Credit Card Company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25405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Personalization:  A Segment of One!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6669" t="15997" r="18869" b="9386"/>
          <a:stretch>
            <a:fillRect/>
          </a:stretch>
        </p:blipFill>
        <p:spPr bwMode="auto">
          <a:xfrm>
            <a:off x="3999506" y="1410614"/>
            <a:ext cx="3536202" cy="255897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" name="Rounded Rectangle 8"/>
          <p:cNvSpPr/>
          <p:nvPr/>
        </p:nvSpPr>
        <p:spPr bwMode="auto">
          <a:xfrm>
            <a:off x="827321" y="2002972"/>
            <a:ext cx="2209800" cy="1284514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5661" y="2351315"/>
            <a:ext cx="1469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Personalized Products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827321" y="4848454"/>
            <a:ext cx="2209800" cy="1284514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5661" y="5196797"/>
            <a:ext cx="1469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Personalized Pricing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2054" name="Picture 6" descr="http://thecouponproject.com/images/old/6a0105371ec95f970b0120a61f5c50970b-p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85" b="21788"/>
          <a:stretch/>
        </p:blipFill>
        <p:spPr bwMode="auto">
          <a:xfrm>
            <a:off x="4690370" y="4416428"/>
            <a:ext cx="2154473" cy="214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972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015980"/>
            <a:ext cx="7309441" cy="157728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250" y="1106938"/>
            <a:ext cx="502790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Competence and Courtesy both matter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Competence more important than Courtesy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482013" y="5968005"/>
            <a:ext cx="5029200" cy="62048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1200" y="6108970"/>
            <a:ext cx="403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But Does This Hold for All Consumers?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482013" y="4448402"/>
            <a:ext cx="2198915" cy="47870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Satisfaction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974390" y="5004699"/>
            <a:ext cx="2198915" cy="47870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Courtesy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3974390" y="3950215"/>
            <a:ext cx="2198915" cy="47870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Competence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>
            <a:stCxn id="12" idx="7"/>
            <a:endCxn id="14" idx="2"/>
          </p:cNvCxnSpPr>
          <p:nvPr/>
        </p:nvCxnSpPr>
        <p:spPr bwMode="auto">
          <a:xfrm flipV="1">
            <a:off x="3358904" y="4189569"/>
            <a:ext cx="615486" cy="32893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351413" y="4866654"/>
            <a:ext cx="615486" cy="32893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3148633" y="4048603"/>
            <a:ext cx="75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0.634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26861" y="5027010"/>
            <a:ext cx="75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0.436</a:t>
            </a:r>
            <a:endParaRPr lang="en-US" dirty="0"/>
          </a:p>
        </p:txBody>
      </p: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Service Satisfaction at a Credit Card Company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5286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1133362" y="1255259"/>
          <a:ext cx="6770914" cy="5388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Attitudinal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5331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2472266" y="1104137"/>
            <a:ext cx="3406019" cy="1129843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53154" y="2614712"/>
            <a:ext cx="8229600" cy="26806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38" indent="-146050" algn="l" defTabSz="912813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301625" indent="-152400" algn="l" defTabSz="912813" rtl="0" fontAlgn="base">
              <a:spcBef>
                <a:spcPct val="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441325" indent="-138113" algn="l" defTabSz="912813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5937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0509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5081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19653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422525" indent="-150813" algn="l" defTabSz="912813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kern="0" dirty="0" smtClean="0">
                <a:solidFill>
                  <a:schemeClr val="tx2"/>
                </a:solidFill>
              </a:rPr>
              <a:t>We want to find groups of respondents that are</a:t>
            </a:r>
          </a:p>
          <a:p>
            <a:pPr marL="433388" lvl="1" indent="-285750">
              <a:buFont typeface="Arial" panose="020B0604020202020204" pitchFamily="34" charset="0"/>
              <a:buChar char="•"/>
            </a:pPr>
            <a:r>
              <a:rPr lang="en-US" sz="1800" b="0" kern="0" dirty="0" smtClean="0">
                <a:solidFill>
                  <a:schemeClr val="tx2"/>
                </a:solidFill>
              </a:rPr>
              <a:t>within-group similar on the competence and courtesy measures</a:t>
            </a:r>
          </a:p>
          <a:p>
            <a:pPr marL="433388" lvl="1" indent="-285750">
              <a:buFont typeface="Arial" panose="020B0604020202020204" pitchFamily="34" charset="0"/>
              <a:buChar char="•"/>
            </a:pPr>
            <a:r>
              <a:rPr lang="en-US" sz="1800" b="0" kern="0" dirty="0" smtClean="0">
                <a:solidFill>
                  <a:schemeClr val="tx2"/>
                </a:solidFill>
              </a:rPr>
              <a:t>across-group different on the competence and courtesy measures</a:t>
            </a:r>
            <a:endParaRPr lang="en-US" sz="1800" b="0" kern="0" dirty="0">
              <a:solidFill>
                <a:schemeClr val="tx2"/>
              </a:solidFill>
            </a:endParaRPr>
          </a:p>
          <a:p>
            <a:endParaRPr lang="en-US" sz="1800" b="0" kern="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kern="0" dirty="0" smtClean="0">
                <a:solidFill>
                  <a:schemeClr val="tx2"/>
                </a:solidFill>
              </a:rPr>
              <a:t>K-Means cluster analysis is a tool to accomplish this goal</a:t>
            </a:r>
          </a:p>
          <a:p>
            <a:pPr marL="433388" lvl="1" indent="-285750">
              <a:buFont typeface="Arial" panose="020B0604020202020204" pitchFamily="34" charset="0"/>
              <a:buChar char="•"/>
            </a:pPr>
            <a:r>
              <a:rPr lang="en-US" sz="1800" b="0" kern="0" dirty="0" smtClean="0">
                <a:solidFill>
                  <a:schemeClr val="tx2"/>
                </a:solidFill>
              </a:rPr>
              <a:t>K refers to the number of segments/classes/clusters</a:t>
            </a:r>
          </a:p>
          <a:p>
            <a:pPr marL="433388" lvl="1" indent="-285750">
              <a:buFont typeface="Arial" panose="020B0604020202020204" pitchFamily="34" charset="0"/>
              <a:buChar char="•"/>
            </a:pPr>
            <a:r>
              <a:rPr lang="en-US" sz="1800" b="0" kern="0" dirty="0" smtClean="0">
                <a:solidFill>
                  <a:schemeClr val="tx2"/>
                </a:solidFill>
              </a:rPr>
              <a:t>Based on distances between respondents and the center of the segment</a:t>
            </a:r>
          </a:p>
          <a:p>
            <a:pPr marL="433388" lvl="1" indent="-285750">
              <a:buFont typeface="Arial" panose="020B0604020202020204" pitchFamily="34" charset="0"/>
              <a:buChar char="•"/>
            </a:pPr>
            <a:r>
              <a:rPr lang="en-US" sz="1800" b="0" kern="0" dirty="0" smtClean="0">
                <a:solidFill>
                  <a:schemeClr val="tx2"/>
                </a:solidFill>
              </a:rPr>
              <a:t>The center is called the “centroid” and is just the average (i.e., the mean) of the points within the segment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2558" y="1104137"/>
            <a:ext cx="36019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K-Means Cluster Analysis: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A Tool for Attitudinal Segmentation</a:t>
            </a: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352558" y="5836358"/>
            <a:ext cx="3601928" cy="54101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4310" y="5906808"/>
            <a:ext cx="36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How does it work?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Attitudinal Segmentation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47395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SEGMENTATION</a:t>
            </a:r>
            <a:endParaRPr lang="en-US" kern="0" dirty="0"/>
          </a:p>
        </p:txBody>
      </p: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 with 8 Data Points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11419" y="1710606"/>
            <a:ext cx="3816922" cy="2088507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166" y="1773990"/>
            <a:ext cx="360192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We have </a:t>
            </a:r>
            <a:r>
              <a:rPr lang="en-US" sz="1800" i="1" dirty="0" smtClean="0">
                <a:solidFill>
                  <a:schemeClr val="tx2"/>
                </a:solidFill>
              </a:rPr>
              <a:t>P=2</a:t>
            </a:r>
            <a:r>
              <a:rPr lang="en-US" sz="1800" dirty="0" smtClean="0">
                <a:solidFill>
                  <a:schemeClr val="tx2"/>
                </a:solidFill>
              </a:rPr>
              <a:t> basis variables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Competence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Courtesy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Could have more than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626" y="4829317"/>
            <a:ext cx="7421946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How do I assign each data point to either segment 1 or segment 2?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If I knew the assignment, I could run segment specific analyses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Cluster analysis will identify which data point belongs to which segment.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29" y="970750"/>
            <a:ext cx="1897155" cy="3247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113843">
            <a:off x="4950096" y="2585583"/>
            <a:ext cx="216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>
                    <a:alpha val="45000"/>
                  </a:srgbClr>
                </a:solidFill>
              </a:rPr>
              <a:t>EXAMPLE</a:t>
            </a:r>
            <a:endParaRPr lang="en-US" dirty="0">
              <a:solidFill>
                <a:srgbClr val="FF0000">
                  <a:alpha val="4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70714" y="1589314"/>
            <a:ext cx="1698172" cy="507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70712" y="1676400"/>
            <a:ext cx="2080988" cy="420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9626" y="4394303"/>
            <a:ext cx="7421946" cy="3404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Suppose I think there are 2 segments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39626" y="1229413"/>
            <a:ext cx="4207831" cy="3404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Start by Choosing P Basis Variables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1076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SEGMENTATION</a:t>
            </a:r>
            <a:endParaRPr lang="en-US" kern="0" dirty="0"/>
          </a:p>
        </p:txBody>
      </p: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 with 8 Data Points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11419" y="1710606"/>
            <a:ext cx="3816922" cy="2088507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166" y="1773990"/>
            <a:ext cx="360192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We have </a:t>
            </a:r>
            <a:r>
              <a:rPr lang="en-US" sz="1800" i="1" dirty="0" smtClean="0">
                <a:solidFill>
                  <a:schemeClr val="tx2"/>
                </a:solidFill>
              </a:rPr>
              <a:t>P=2</a:t>
            </a:r>
            <a:r>
              <a:rPr lang="en-US" sz="1800" dirty="0" smtClean="0">
                <a:solidFill>
                  <a:schemeClr val="tx2"/>
                </a:solidFill>
              </a:rPr>
              <a:t> basis variables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Competence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Courtesy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Could have more than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4883" y="5624725"/>
            <a:ext cx="742194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To start the algorithm to find the segment membership for each point, computer randomly generates K=2 segment centroids and assigns each data point to its closest centroid</a:t>
            </a:r>
            <a:endParaRPr lang="en-US" sz="1800" i="1" dirty="0" smtClean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669" y="1002332"/>
            <a:ext cx="2309580" cy="3953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113843">
            <a:off x="4897331" y="2900649"/>
            <a:ext cx="216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>
                    <a:alpha val="45000"/>
                  </a:srgbClr>
                </a:solidFill>
              </a:rPr>
              <a:t>EXAMPLE</a:t>
            </a:r>
            <a:endParaRPr lang="en-US" dirty="0">
              <a:solidFill>
                <a:srgbClr val="FF0000">
                  <a:alpha val="4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70714" y="1589314"/>
            <a:ext cx="1698172" cy="507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70712" y="1676400"/>
            <a:ext cx="2080988" cy="420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04883" y="5140065"/>
            <a:ext cx="7421946" cy="3404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Suppose There are 2 Segments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39626" y="1229413"/>
            <a:ext cx="4207831" cy="3404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Start by Choosing P Basis Variables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8475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SEGMENTATION</a:t>
            </a:r>
            <a:endParaRPr lang="en-US" kern="0" dirty="0"/>
          </a:p>
        </p:txBody>
      </p: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01" y="1082012"/>
            <a:ext cx="6319876" cy="37961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1153886" y="5059361"/>
            <a:ext cx="3715136" cy="175415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5271" y="5120748"/>
            <a:ext cx="360192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Compute the squared distance between each data point and each centroid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Assign the data point to segment the with the closest center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006181" y="5158312"/>
          <a:ext cx="4008437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Equation" r:id="rId4" imgW="2450880" imgH="787320" progId="Equation.DSMT4">
                  <p:embed/>
                </p:oleObj>
              </mc:Choice>
              <mc:Fallback>
                <p:oleObj name="Equation" r:id="rId4" imgW="2450880" imgH="78732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6181" y="5158312"/>
                        <a:ext cx="4008437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 bwMode="auto">
          <a:xfrm flipH="1" flipV="1">
            <a:off x="3188893" y="2216683"/>
            <a:ext cx="1849946" cy="257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3395924" y="2260320"/>
            <a:ext cx="1697546" cy="108819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4680863" y="1365042"/>
            <a:ext cx="89808" cy="86563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680861" y="1626299"/>
            <a:ext cx="89808" cy="8656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7940" y="1528326"/>
            <a:ext cx="1012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 smtClean="0"/>
              <a:t>data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4767940" y="1263950"/>
            <a:ext cx="28629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/>
              <a:t>c</a:t>
            </a:r>
            <a:r>
              <a:rPr lang="en-US" sz="1050" dirty="0" smtClean="0"/>
              <a:t>omputer generated centroid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2293662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SEGMENTATION</a:t>
            </a:r>
            <a:endParaRPr lang="en-US" kern="0" dirty="0"/>
          </a:p>
        </p:txBody>
      </p: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75" y="1134382"/>
            <a:ext cx="4579620" cy="2750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04" y="3998461"/>
            <a:ext cx="4579620" cy="27432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279999" y="1134382"/>
            <a:ext cx="3268436" cy="65421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0049" y="1261436"/>
            <a:ext cx="36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Starting Point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79999" y="3998461"/>
            <a:ext cx="3268436" cy="65421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4168" y="4125515"/>
            <a:ext cx="36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After 1 Iteration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 rot="19524694">
            <a:off x="4598523" y="4131345"/>
            <a:ext cx="531641" cy="9383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 rot="21048614">
            <a:off x="3685565" y="4814742"/>
            <a:ext cx="4385443" cy="2069731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832" y="4790318"/>
            <a:ext cx="2514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Data points are assigned to segments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New centroids are computed as segment average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3754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1" y="1132174"/>
            <a:ext cx="5724525" cy="3429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SEGMENTATION</a:t>
            </a:r>
            <a:endParaRPr lang="en-US" kern="0" dirty="0"/>
          </a:p>
        </p:txBody>
      </p: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001487" y="5059361"/>
            <a:ext cx="3867536" cy="1766889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5271" y="5120748"/>
            <a:ext cx="360192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Now re-compute the squared distance between each point and new centroids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Re-assign </a:t>
            </a:r>
            <a:r>
              <a:rPr lang="en-US" dirty="0">
                <a:solidFill>
                  <a:schemeClr val="tx2"/>
                </a:solidFill>
              </a:rPr>
              <a:t>the data point to segment </a:t>
            </a:r>
            <a:r>
              <a:rPr lang="en-US" dirty="0" smtClean="0">
                <a:solidFill>
                  <a:schemeClr val="tx2"/>
                </a:solidFill>
              </a:rPr>
              <a:t>with </a:t>
            </a:r>
            <a:r>
              <a:rPr lang="en-US" dirty="0">
                <a:solidFill>
                  <a:schemeClr val="tx2"/>
                </a:solidFill>
              </a:rPr>
              <a:t>the closest center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2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006181" y="5158312"/>
          <a:ext cx="4008437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Equation" r:id="rId4" imgW="2450880" imgH="787320" progId="Equation.DSMT4">
                  <p:embed/>
                </p:oleObj>
              </mc:Choice>
              <mc:Fallback>
                <p:oleObj name="Equation" r:id="rId4" imgW="2450880" imgH="78732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6181" y="5158312"/>
                        <a:ext cx="4008437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 bwMode="auto">
          <a:xfrm flipH="1" flipV="1">
            <a:off x="2677886" y="1934851"/>
            <a:ext cx="2360954" cy="26406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3951514" y="2195004"/>
            <a:ext cx="1098413" cy="79570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5592265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75" y="3988087"/>
            <a:ext cx="4581742" cy="27468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2238" y="-17438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476250" y="361007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04" y="961343"/>
            <a:ext cx="4579620" cy="27432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476250" y="1002332"/>
            <a:ext cx="3268436" cy="65421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2416" y="1101411"/>
            <a:ext cx="36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After 1 Iteration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 rot="19524694">
            <a:off x="4598523" y="1094227"/>
            <a:ext cx="531641" cy="9383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 rot="21048614">
            <a:off x="3685565" y="1777624"/>
            <a:ext cx="4385443" cy="2069731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10935" y="3988087"/>
            <a:ext cx="3268436" cy="65421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302" y="4115141"/>
            <a:ext cx="36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After 2 Iterations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 rot="19524694">
            <a:off x="4339050" y="4220862"/>
            <a:ext cx="923738" cy="9383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 rot="20232889">
            <a:off x="4161364" y="4805633"/>
            <a:ext cx="4090147" cy="1827096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6832" y="4790318"/>
            <a:ext cx="2514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Notice the assignment of data points to segments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08569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472" y="1172418"/>
            <a:ext cx="4581742" cy="27484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70401" y="1540343"/>
            <a:ext cx="3268436" cy="65421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4571" y="1667397"/>
            <a:ext cx="36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After 4 Iterations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3772472" y="1319144"/>
            <a:ext cx="3237928" cy="106009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012864" y="2413395"/>
            <a:ext cx="3849755" cy="1202944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70401" y="2650017"/>
            <a:ext cx="3268436" cy="65421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0401" y="2726490"/>
            <a:ext cx="36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Best Solution for K=2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626" y="4829317"/>
            <a:ext cx="742194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The algorithm will stop when none of the data points can be assigned to a closer center point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39626" y="4394303"/>
            <a:ext cx="7421946" cy="3404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2"/>
                </a:solidFill>
              </a:rPr>
              <a:t>Solution for 2 Segments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19804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7" descr="ameriprise boomer a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7851"/>
          <a:stretch>
            <a:fillRect/>
          </a:stretch>
        </p:blipFill>
        <p:spPr>
          <a:xfrm>
            <a:off x="2305050" y="1741713"/>
            <a:ext cx="3492500" cy="4514850"/>
          </a:xfrm>
          <a:noFill/>
          <a:ln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Demography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7536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5658" y="5515118"/>
            <a:ext cx="6061029" cy="7848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Now I can do any analysis I want by segment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But is 2 the right number of segments?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6" y="1262418"/>
            <a:ext cx="4099978" cy="375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7565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11" y="3771069"/>
            <a:ext cx="2639520" cy="2353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18883668">
            <a:off x="763912" y="4778392"/>
            <a:ext cx="253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>
                    <a:alpha val="75000"/>
                  </a:srgbClr>
                </a:solidFill>
              </a:rPr>
              <a:t>EXAMPLE</a:t>
            </a:r>
            <a:endParaRPr lang="en-US" dirty="0">
              <a:solidFill>
                <a:srgbClr val="FF0000">
                  <a:alpha val="75000"/>
                </a:srgb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64074"/>
            <a:ext cx="7844790" cy="341708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76250" y="1406295"/>
            <a:ext cx="7844790" cy="3064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2264" y="1406297"/>
            <a:ext cx="823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How Do We Know the Correct Number of Segments (K)?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6250" y="1948679"/>
            <a:ext cx="784479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First Success Factor:  </a:t>
            </a:r>
            <a:r>
              <a:rPr lang="en-US" sz="1800" i="1" u="sng" dirty="0" smtClean="0">
                <a:solidFill>
                  <a:schemeClr val="tx2"/>
                </a:solidFill>
              </a:rPr>
              <a:t>Differentiable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Within a segment the variance in the basis variables is low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Across the segments the variance in the basis variables is high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46" y="4391598"/>
            <a:ext cx="2449170" cy="279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246" y="5343392"/>
            <a:ext cx="2449170" cy="7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156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 rot="18883668">
            <a:off x="1068796" y="2580451"/>
            <a:ext cx="253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>
                    <a:alpha val="75000"/>
                  </a:srgbClr>
                </a:solidFill>
              </a:rPr>
              <a:t>EXAMPLE</a:t>
            </a:r>
            <a:endParaRPr lang="en-US" dirty="0">
              <a:solidFill>
                <a:srgbClr val="FF0000">
                  <a:alpha val="75000"/>
                </a:srgbClr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12" y="1577272"/>
            <a:ext cx="2639520" cy="2353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90235" y="1002332"/>
            <a:ext cx="6775450" cy="366056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6250" y="1006836"/>
            <a:ext cx="577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Choosing K for High Differentiability</a:t>
            </a:r>
            <a:endParaRPr lang="en-US" sz="1800" dirty="0">
              <a:solidFill>
                <a:schemeClr val="tx2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6294655" y="2787745"/>
          <a:ext cx="235536" cy="35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4655" y="2787745"/>
                        <a:ext cx="235536" cy="35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6284913" y="3108325"/>
          <a:ext cx="24765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84913" y="3108325"/>
                        <a:ext cx="247650" cy="34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6303963" y="2174875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03963" y="2174875"/>
                        <a:ext cx="21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0235" y="4380972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Add up squared differences between each observation and the total mean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2915" y="521042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Add up squared differences between each observation and its group mean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63142" y="5973284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Add up squared differences between each group mean and the total mean weighted by group sample size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6429" y="4101273"/>
            <a:ext cx="2794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 English</a:t>
            </a:r>
            <a:endParaRPr lang="en-US" u="sng" dirty="0"/>
          </a:p>
        </p:txBody>
      </p:sp>
      <p:sp>
        <p:nvSpPr>
          <p:cNvPr id="35" name="TextBox 34"/>
          <p:cNvSpPr txBox="1"/>
          <p:nvPr/>
        </p:nvSpPr>
        <p:spPr>
          <a:xfrm>
            <a:off x="2966577" y="4098010"/>
            <a:ext cx="2794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Result</a:t>
            </a:r>
            <a:endParaRPr lang="en-US" u="sng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7734" y="2181799"/>
            <a:ext cx="2449170" cy="2798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7734" y="2611079"/>
            <a:ext cx="2449170" cy="78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37" y="4619264"/>
            <a:ext cx="1129410" cy="2925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4200" y="6171380"/>
            <a:ext cx="1129410" cy="445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4200" y="5297416"/>
            <a:ext cx="1129410" cy="4324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9778" y="5317124"/>
            <a:ext cx="292602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ithin segment variation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49777" y="6224703"/>
            <a:ext cx="292602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tx2"/>
                </a:solidFill>
              </a:rPr>
              <a:t>between segment variation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49777" y="4555123"/>
            <a:ext cx="292602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 smtClean="0">
                <a:solidFill>
                  <a:schemeClr val="tx2"/>
                </a:solidFill>
              </a:rPr>
              <a:t>otal variation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85332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2" grpId="0"/>
      <p:bldP spid="33" grpId="0"/>
      <p:bldP spid="14" grpId="0"/>
      <p:bldP spid="35" grpId="0"/>
      <p:bldP spid="20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64074"/>
            <a:ext cx="7844790" cy="341708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70847" y="1166834"/>
            <a:ext cx="7844790" cy="3064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847" y="1135391"/>
            <a:ext cx="823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How Do We Know the Correct Number of Segments (K)?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5785" y="1705098"/>
            <a:ext cx="7844790" cy="4524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First Success Factor:  </a:t>
            </a:r>
            <a:r>
              <a:rPr lang="en-US" sz="1800" i="1" u="sng" dirty="0" smtClean="0">
                <a:solidFill>
                  <a:schemeClr val="tx2"/>
                </a:solidFill>
              </a:rPr>
              <a:t>Differentiable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i="1" u="sng" dirty="0" smtClean="0">
                <a:solidFill>
                  <a:schemeClr val="tx2"/>
                </a:solidFill>
              </a:rPr>
              <a:t>Inertia</a:t>
            </a:r>
            <a:r>
              <a:rPr lang="en-US" sz="1800" dirty="0" smtClean="0">
                <a:solidFill>
                  <a:schemeClr val="tx2"/>
                </a:solidFill>
              </a:rPr>
              <a:t> is a measure of differentiable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Inertia refers to the sum of squared distance from center (or average)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We can compute (or the computer can do it for us)…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Overall inertia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Within segment inertia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Between segment inertia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Within a segment we want the inertia in the basis variables to be low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Across the segments we want the inertia in the basis variables is high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6078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433465" y="1474079"/>
            <a:ext cx="6775450" cy="369332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90235" y="1002332"/>
            <a:ext cx="6775450" cy="366056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250" y="1006836"/>
            <a:ext cx="577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A Heuristic to Choose 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465" y="1468680"/>
            <a:ext cx="675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Run algorithm for many values of K (k=1, 2, …, 6, 7, …)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33465" y="2391916"/>
            <a:ext cx="6775450" cy="410696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Plot the ratio of within-to-between group inertia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9538" t="12207" r="2000" b="2010"/>
          <a:stretch/>
        </p:blipFill>
        <p:spPr>
          <a:xfrm>
            <a:off x="1869016" y="3251201"/>
            <a:ext cx="4927600" cy="2870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9139603">
            <a:off x="3223473" y="4346441"/>
            <a:ext cx="2122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>
                    <a:alpha val="25000"/>
                  </a:srgbClr>
                </a:solidFill>
              </a:rPr>
              <a:t>EXAMPLE</a:t>
            </a:r>
            <a:endParaRPr lang="en-US" dirty="0">
              <a:solidFill>
                <a:srgbClr val="FF0000">
                  <a:alpha val="25000"/>
                </a:srgb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464" y="1936765"/>
            <a:ext cx="675496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2"/>
                </a:solidFill>
              </a:rPr>
              <a:t>Let computer compute inertia measures for each 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10983" y="4377219"/>
            <a:ext cx="368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Ratio of Within to Between Inertia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26274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55924" y="1118626"/>
            <a:ext cx="70066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u="sng" kern="0" dirty="0">
                <a:solidFill>
                  <a:schemeClr val="tx2"/>
                </a:solidFill>
              </a:rPr>
              <a:t>How To Perform a K-Means Cluster </a:t>
            </a:r>
            <a:r>
              <a:rPr lang="en-US" b="0" u="sng" kern="0" dirty="0" smtClean="0">
                <a:solidFill>
                  <a:schemeClr val="tx2"/>
                </a:solidFill>
              </a:rPr>
              <a:t>Analysis in XLSTAT:</a:t>
            </a:r>
          </a:p>
          <a:p>
            <a:pPr algn="l"/>
            <a:r>
              <a:rPr lang="en-US" b="0" kern="0" dirty="0" smtClean="0">
                <a:solidFill>
                  <a:schemeClr val="tx2"/>
                </a:solidFill>
              </a:rPr>
              <a:t>Run Model for Range of K Values</a:t>
            </a:r>
            <a:endParaRPr lang="en-US" b="0" kern="0" dirty="0">
              <a:solidFill>
                <a:schemeClr val="tx2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76" r="46876" b="12261"/>
          <a:stretch/>
        </p:blipFill>
        <p:spPr>
          <a:xfrm>
            <a:off x="1355924" y="1924031"/>
            <a:ext cx="5824282" cy="52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042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1180" y="1002332"/>
            <a:ext cx="7006683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u="sng" kern="0" dirty="0">
                <a:solidFill>
                  <a:schemeClr val="tx2"/>
                </a:solidFill>
              </a:rPr>
              <a:t>How To Perform a K-Means Cluster </a:t>
            </a:r>
            <a:r>
              <a:rPr lang="en-US" b="0" u="sng" kern="0" dirty="0" smtClean="0">
                <a:solidFill>
                  <a:schemeClr val="tx2"/>
                </a:solidFill>
              </a:rPr>
              <a:t>Analysis in XLSTAT: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kern="0" dirty="0" smtClean="0">
                <a:solidFill>
                  <a:schemeClr val="tx2"/>
                </a:solidFill>
              </a:rPr>
              <a:t>First Run Model for Range of K Values</a:t>
            </a:r>
            <a:endParaRPr lang="en-US" b="0" kern="0" dirty="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7" y="1948897"/>
            <a:ext cx="5320665" cy="5824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591" y="2815078"/>
            <a:ext cx="3803809" cy="28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90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1180" y="1002332"/>
            <a:ext cx="7006683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u="sng" kern="0" dirty="0">
                <a:solidFill>
                  <a:schemeClr val="tx2"/>
                </a:solidFill>
              </a:rPr>
              <a:t>How To Perform a K-Means Cluster </a:t>
            </a:r>
            <a:r>
              <a:rPr lang="en-US" b="0" u="sng" kern="0" dirty="0" smtClean="0">
                <a:solidFill>
                  <a:schemeClr val="tx2"/>
                </a:solidFill>
              </a:rPr>
              <a:t>Analysis in XLSTAT: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kern="0" dirty="0" smtClean="0">
                <a:solidFill>
                  <a:schemeClr val="tx2"/>
                </a:solidFill>
              </a:rPr>
              <a:t>First Run Model for Range of K Values</a:t>
            </a:r>
            <a:endParaRPr lang="en-US" b="0" kern="0" dirty="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7" y="1948897"/>
            <a:ext cx="5320665" cy="5824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5" y="2676803"/>
            <a:ext cx="3803809" cy="2887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984" y="3261889"/>
            <a:ext cx="3797141" cy="2900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93" y="3929221"/>
            <a:ext cx="3797141" cy="28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565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6250" y="1060684"/>
            <a:ext cx="700668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u="sng" kern="0" dirty="0">
                <a:solidFill>
                  <a:schemeClr val="tx2"/>
                </a:solidFill>
              </a:rPr>
              <a:t>How To Perform a K-Means Cluster </a:t>
            </a:r>
            <a:r>
              <a:rPr lang="en-US" b="0" u="sng" kern="0" dirty="0" smtClean="0">
                <a:solidFill>
                  <a:schemeClr val="tx2"/>
                </a:solidFill>
              </a:rPr>
              <a:t>Analysis in XLSTAT: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kern="0" dirty="0" smtClean="0">
                <a:solidFill>
                  <a:schemeClr val="tx2"/>
                </a:solidFill>
              </a:rPr>
              <a:t>Examine the evolution of the inertia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kern="0" dirty="0" smtClean="0">
                <a:solidFill>
                  <a:schemeClr val="tx2"/>
                </a:solidFill>
              </a:rPr>
              <a:t>Compute the ratio of the within to between cluster inertia</a:t>
            </a:r>
            <a:endParaRPr lang="en-US" b="0" kern="0" dirty="0">
              <a:solidFill>
                <a:schemeClr val="tx2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76249" y="504145"/>
            <a:ext cx="7006683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2" y="2242510"/>
            <a:ext cx="834580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848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08038" y="4578350"/>
          <a:ext cx="14414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3" imgW="1054080" imgH="393480" progId="Equation.DSMT4">
                  <p:embed/>
                </p:oleObj>
              </mc:Choice>
              <mc:Fallback>
                <p:oleObj name="Equation" r:id="rId3" imgW="1054080" imgH="3934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038" y="4578350"/>
                        <a:ext cx="1441450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 bwMode="auto">
          <a:xfrm flipV="1">
            <a:off x="2242457" y="2950927"/>
            <a:ext cx="574406" cy="412514"/>
          </a:xfrm>
          <a:prstGeom prst="straightConnector1">
            <a:avLst/>
          </a:prstGeom>
          <a:noFill/>
          <a:ln w="9525" cap="flat" cmpd="sng" algn="ctr">
            <a:solidFill>
              <a:srgbClr val="FB012B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239486" y="3305332"/>
            <a:ext cx="1513114" cy="7516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20603" y="3209396"/>
            <a:ext cx="1415143" cy="11938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Ratio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of Within to Between </a:t>
            </a:r>
            <a:r>
              <a:rPr lang="en-US" dirty="0" smtClean="0">
                <a:solidFill>
                  <a:schemeClr val="tx2"/>
                </a:solidFill>
              </a:rPr>
              <a:t>Inertia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73" y="1071670"/>
            <a:ext cx="6836569" cy="18964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438771" y="2676333"/>
            <a:ext cx="5007428" cy="27459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564" y="3236302"/>
            <a:ext cx="5099525" cy="309546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5290140" y="5116513"/>
            <a:ext cx="303312" cy="36988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05372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29" y="497114"/>
            <a:ext cx="6350000" cy="635000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Demography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2004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2259" y="1084854"/>
            <a:ext cx="700668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u="sng" kern="0" dirty="0">
                <a:solidFill>
                  <a:schemeClr val="tx2"/>
                </a:solidFill>
              </a:rPr>
              <a:t>How To Perform a K-Means Cluster </a:t>
            </a:r>
            <a:r>
              <a:rPr lang="en-US" b="0" u="sng" kern="0" dirty="0" smtClean="0">
                <a:solidFill>
                  <a:schemeClr val="tx2"/>
                </a:solidFill>
              </a:rPr>
              <a:t>Analysis in XLSTAT: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kern="0" dirty="0" smtClean="0">
                <a:solidFill>
                  <a:schemeClr val="tx2"/>
                </a:solidFill>
              </a:rPr>
              <a:t>Re-Run for Chosen Number of Clusters (in our case 4)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kern="0" dirty="0" smtClean="0">
                <a:solidFill>
                  <a:schemeClr val="tx2"/>
                </a:solidFill>
              </a:rPr>
              <a:t>You could examine 4 or 5 clusters (in the interest of time we will not)</a:t>
            </a:r>
            <a:endParaRPr lang="en-US" b="0" kern="0" dirty="0">
              <a:solidFill>
                <a:schemeClr val="tx2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9592" y="115207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12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9" y="2297661"/>
            <a:ext cx="7121184" cy="4254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98" y="3833605"/>
            <a:ext cx="3625810" cy="281008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6463247" y="4425059"/>
            <a:ext cx="965695" cy="204927"/>
          </a:xfrm>
          <a:prstGeom prst="ellipse">
            <a:avLst/>
          </a:prstGeom>
          <a:noFill/>
          <a:ln w="9525" cap="flat" cmpd="sng" algn="ctr">
            <a:solidFill>
              <a:srgbClr val="FB01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554902" y="4791563"/>
            <a:ext cx="965695" cy="204927"/>
          </a:xfrm>
          <a:prstGeom prst="ellipse">
            <a:avLst/>
          </a:prstGeom>
          <a:noFill/>
          <a:ln w="9525" cap="flat" cmpd="sng" algn="ctr">
            <a:solidFill>
              <a:srgbClr val="FB01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95151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27063" y="136857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b="0" u="sng" kern="0" dirty="0" smtClean="0">
                <a:solidFill>
                  <a:schemeClr val="tx2"/>
                </a:solidFill>
              </a:rPr>
              <a:t>Four Segment Solution</a:t>
            </a:r>
            <a:endParaRPr lang="en-US" b="0" u="sng" kern="0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9" y="2445789"/>
            <a:ext cx="6801841" cy="183168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9592" y="-4539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476250" y="384399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2259" y="1084854"/>
            <a:ext cx="700668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u="sng" kern="0" dirty="0">
                <a:solidFill>
                  <a:schemeClr val="tx2"/>
                </a:solidFill>
              </a:rPr>
              <a:t>How To Perform a K-Means Cluster </a:t>
            </a:r>
            <a:r>
              <a:rPr lang="en-US" b="0" u="sng" kern="0" dirty="0" smtClean="0">
                <a:solidFill>
                  <a:schemeClr val="tx2"/>
                </a:solidFill>
              </a:rPr>
              <a:t>Analysis in XLSTAT: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kern="0" dirty="0" smtClean="0">
                <a:solidFill>
                  <a:schemeClr val="tx2"/>
                </a:solidFill>
              </a:rPr>
              <a:t>Re-Run for Chosen Number of Clusters (in our case 4)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kern="0" dirty="0" smtClean="0">
                <a:solidFill>
                  <a:schemeClr val="tx2"/>
                </a:solidFill>
              </a:rPr>
              <a:t>You could examine 4 or 5 clusters (in the interest of time we will not)</a:t>
            </a:r>
            <a:endParaRPr lang="en-US" b="0" kern="0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284620" y="4201780"/>
            <a:ext cx="740812" cy="1311245"/>
          </a:xfrm>
          <a:prstGeom prst="straightConnector1">
            <a:avLst/>
          </a:prstGeom>
          <a:noFill/>
          <a:ln w="9525" cap="flat" cmpd="sng" algn="ctr">
            <a:solidFill>
              <a:srgbClr val="FB012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1284620" y="4201780"/>
            <a:ext cx="1645920" cy="1311244"/>
          </a:xfrm>
          <a:prstGeom prst="straightConnector1">
            <a:avLst/>
          </a:prstGeom>
          <a:noFill/>
          <a:ln w="9525" cap="flat" cmpd="sng" algn="ctr">
            <a:solidFill>
              <a:srgbClr val="FB012B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89592" y="5557549"/>
            <a:ext cx="34940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These are the average Competence and Courtesy scores for each of the four segments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4412536" y="4201780"/>
            <a:ext cx="940049" cy="1164187"/>
          </a:xfrm>
          <a:prstGeom prst="straightConnector1">
            <a:avLst/>
          </a:prstGeom>
          <a:noFill/>
          <a:ln w="9525" cap="flat" cmpd="sng" algn="ctr">
            <a:solidFill>
              <a:srgbClr val="FB012B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486173" y="5406636"/>
            <a:ext cx="34940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These are the number of people in each Segment (respondents are all equally weighted here)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4245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9592" y="-4539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384399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250" y="1150110"/>
            <a:ext cx="677545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Examine centroids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Name segments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4" y="2414460"/>
            <a:ext cx="8431135" cy="27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9024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FAEEB-3857-405E-A1A7-BCE9084F7069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11" y="1892245"/>
            <a:ext cx="5886450" cy="907732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9592" y="-4539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384399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250" y="967230"/>
            <a:ext cx="677545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Results by Object table is the label assigning each respondent to one of the four clusters</a:t>
            </a:r>
          </a:p>
        </p:txBody>
      </p:sp>
    </p:spTree>
    <p:extLst>
      <p:ext uri="{BB962C8B-B14F-4D97-AF65-F5344CB8AC3E}">
        <p14:creationId xmlns:p14="http://schemas.microsoft.com/office/powerpoint/2010/main" val="167253177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9051" y="1151526"/>
            <a:ext cx="502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All Respondents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3668" y="5947735"/>
            <a:ext cx="3820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Does This Hold for All Consumers?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3176" y="3783399"/>
            <a:ext cx="502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7 Outliers in Segments 3 Removed</a:t>
            </a:r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30648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386658" y="35829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24" y="1490080"/>
            <a:ext cx="4893154" cy="2127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65" y="4163545"/>
            <a:ext cx="4926713" cy="21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7385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28660" y="854365"/>
            <a:ext cx="62066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="0" u="sng" kern="0" dirty="0" smtClean="0">
                <a:solidFill>
                  <a:schemeClr val="tx2"/>
                </a:solidFill>
              </a:rPr>
              <a:t>Segment 1 Regression:  Service Rep is Incompetent and Rude</a:t>
            </a:r>
            <a:endParaRPr lang="en-US" sz="1100" b="0" u="sng" kern="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28660" y="2919991"/>
            <a:ext cx="70154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="0" u="sng" kern="0" dirty="0" smtClean="0">
                <a:solidFill>
                  <a:schemeClr val="tx2"/>
                </a:solidFill>
              </a:rPr>
              <a:t>Segment 2 Regression:  Service Rep is Nice Enough but Incompetent</a:t>
            </a:r>
            <a:endParaRPr lang="en-US" sz="1100" b="0" u="sng" kern="0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28660" y="4985617"/>
            <a:ext cx="69108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="0" u="sng" kern="0" dirty="0" smtClean="0">
                <a:solidFill>
                  <a:schemeClr val="tx2"/>
                </a:solidFill>
              </a:rPr>
              <a:t>Segment 4 Regression:  Service Rep is Competent and Polite</a:t>
            </a:r>
            <a:endParaRPr lang="en-US" sz="1100" b="0" u="sng" kern="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000" y="2015573"/>
            <a:ext cx="299270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Are there segment differences in the importance of competence and courtesy?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30648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386658" y="35829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K-Means Cluster Analysis:  Example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476" y="1139374"/>
            <a:ext cx="2960370" cy="1325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31" y="3333116"/>
            <a:ext cx="2918460" cy="1325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367" y="5320560"/>
            <a:ext cx="292227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2006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0648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386658" y="35829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Segment 1 vs. Segment 2:  Stack the Data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56" y="951148"/>
            <a:ext cx="2998068" cy="4078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6" y="5020443"/>
            <a:ext cx="2998068" cy="262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793" y="5020443"/>
            <a:ext cx="1352889" cy="262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792" y="951148"/>
            <a:ext cx="1352889" cy="4078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90517" y="2446695"/>
            <a:ext cx="2772383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Segment 1 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90517" y="5884767"/>
            <a:ext cx="2772383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Segment 2 data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8714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0648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386658" y="35829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Segment 1 vs. Segment 2</a:t>
            </a:r>
            <a:endParaRPr lang="en-US" sz="1800" i="1" dirty="0">
              <a:solidFill>
                <a:schemeClr val="tx2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5563" y="1241425"/>
          <a:ext cx="889476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Equation" r:id="rId3" imgW="5067000" imgH="228600" progId="Equation.DSMT4">
                  <p:embed/>
                </p:oleObj>
              </mc:Choice>
              <mc:Fallback>
                <p:oleObj name="Equation" r:id="rId3" imgW="5067000" imgH="2286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63" y="1241425"/>
                        <a:ext cx="8894762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242596" y="2024742"/>
            <a:ext cx="6419461" cy="3404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When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Seg2=0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20675" y="2547938"/>
          <a:ext cx="33416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Equation" r:id="rId5" imgW="1904760" imgH="228600" progId="Equation.DSMT4">
                  <p:embed/>
                </p:oleObj>
              </mc:Choice>
              <mc:Fallback>
                <p:oleObj name="Equation" r:id="rId5" imgW="1904760" imgH="2286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675" y="2547938"/>
                        <a:ext cx="3341688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242595" y="3146892"/>
            <a:ext cx="6419461" cy="3404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When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Seg2=1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42595" y="3730618"/>
          <a:ext cx="66198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Equation" r:id="rId7" imgW="3771720" imgH="482400" progId="Equation.DSMT4">
                  <p:embed/>
                </p:oleObj>
              </mc:Choice>
              <mc:Fallback>
                <p:oleObj name="Equation" r:id="rId7" imgW="3771720" imgH="4824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595" y="3730618"/>
                        <a:ext cx="66198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242594" y="4696703"/>
            <a:ext cx="6419461" cy="3404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Consider</a:t>
            </a:r>
            <a:r>
              <a:rPr lang="en-US" dirty="0" smtClean="0">
                <a:solidFill>
                  <a:schemeClr val="tx2"/>
                </a:solidFill>
              </a:rPr>
              <a:t> the following hypotheses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42594" y="5285434"/>
          <a:ext cx="758825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9" imgW="431640" imgH="685800" progId="Equation.DSMT4">
                  <p:embed/>
                </p:oleObj>
              </mc:Choice>
              <mc:Fallback>
                <p:oleObj name="Equation" r:id="rId9" imgW="431640" imgH="6858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2594" y="5285434"/>
                        <a:ext cx="758825" cy="120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723740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0648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386658" y="35829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Segment 1 vs. Segment 2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58" y="1137285"/>
            <a:ext cx="53911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903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0648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386658" y="35829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Segment 1 vs. Segment 4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08" y="1145857"/>
            <a:ext cx="53721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857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3" t="23775" r="19229" b="54977"/>
          <a:stretch/>
        </p:blipFill>
        <p:spPr bwMode="auto">
          <a:xfrm>
            <a:off x="88133" y="1507090"/>
            <a:ext cx="5737677" cy="109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3" t="17606" r="44217" b="16424"/>
          <a:stretch/>
        </p:blipFill>
        <p:spPr bwMode="auto">
          <a:xfrm>
            <a:off x="1178802" y="2599981"/>
            <a:ext cx="3291840" cy="339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0" r="35036" b="60735"/>
          <a:stretch/>
        </p:blipFill>
        <p:spPr bwMode="auto">
          <a:xfrm>
            <a:off x="0" y="3618864"/>
            <a:ext cx="8910463" cy="156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 b="32651"/>
          <a:stretch/>
        </p:blipFill>
        <p:spPr bwMode="auto">
          <a:xfrm>
            <a:off x="-7318" y="5174775"/>
            <a:ext cx="7620000" cy="148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Segmentation Meets Social Media…Hilarity Ensues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84589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0648"/>
            <a:ext cx="8793162" cy="292388"/>
          </a:xfrm>
          <a:prstGeom prst="rect">
            <a:avLst/>
          </a:prstGeom>
        </p:spPr>
        <p:txBody>
          <a:bodyPr/>
          <a:lstStyle>
            <a:lvl1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2pPr>
            <a:lvl3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3pPr>
            <a:lvl4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4pPr>
            <a:lvl5pPr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SEGMENTATION</a:t>
            </a:r>
            <a:endParaRPr lang="en-US" kern="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386658" y="358290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Segment 2 vs. Segment 4</a:t>
            </a:r>
            <a:endParaRPr lang="en-US" sz="1800" i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41" y="1044332"/>
            <a:ext cx="53721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214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MARKETING ANALYTICS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36176" y="528326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Key Concepts for Today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176" y="1296649"/>
            <a:ext cx="7299971" cy="3908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Segmentation benefits firms and consumers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Success requires alignment on a number of factors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Can segment markets on different bases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K-Means cluster analysis is a tool useful for attitudinal segmentation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Finds segments that are within group homogeneous and between group heterogeneous on basis </a:t>
            </a:r>
            <a:r>
              <a:rPr lang="en-US" dirty="0" smtClean="0">
                <a:solidFill>
                  <a:schemeClr val="tx2"/>
                </a:solidFill>
              </a:rPr>
              <a:t>variables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Testing for group differences in a model</a:t>
            </a:r>
            <a:endParaRPr lang="en-US" dirty="0" smtClean="0">
              <a:solidFill>
                <a:schemeClr val="tx2"/>
              </a:solidFill>
            </a:endParaRPr>
          </a:p>
          <a:p>
            <a:pPr lvl="1" algn="l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8258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194" name="Picture 2" descr="http://www.themarysue.com/wp-content/uploads/2010/04/mac-pc-ad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21" y="1722878"/>
            <a:ext cx="7072313" cy="45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92" y="115207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504145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defTabSz="933450"/>
            <a:r>
              <a:rPr lang="en-US" sz="1800" i="1" dirty="0" smtClean="0">
                <a:solidFill>
                  <a:schemeClr val="tx2"/>
                </a:solidFill>
              </a:rPr>
              <a:t>PC vs. Mac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8984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13420" r="19296" b="9082"/>
          <a:stretch/>
        </p:blipFill>
        <p:spPr bwMode="auto">
          <a:xfrm>
            <a:off x="1089094" y="1250676"/>
            <a:ext cx="7160965" cy="49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3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Usage Segmentation:  Mac vs. PC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6264" y="658550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http://online.wsj.com/articles/SB10001424052702304458604577488822667325882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9977665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41"/>
          <a:stretch/>
        </p:blipFill>
        <p:spPr>
          <a:xfrm>
            <a:off x="1529836" y="4418489"/>
            <a:ext cx="2428240" cy="2274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80" y="4418489"/>
            <a:ext cx="1766316" cy="2316480"/>
          </a:xfrm>
          <a:prstGeom prst="rect">
            <a:avLst/>
          </a:prstGeom>
        </p:spPr>
      </p:pic>
      <p:pic>
        <p:nvPicPr>
          <p:cNvPr id="8198" name="Picture 6" descr="http://shariblogs.com/wp-content/uploads/2013/07/salsa_F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"/>
          <a:stretch/>
        </p:blipFill>
        <p:spPr bwMode="auto">
          <a:xfrm>
            <a:off x="2765652" y="1607676"/>
            <a:ext cx="3387090" cy="20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175786"/>
            <a:ext cx="8793162" cy="292388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250" y="682199"/>
            <a:ext cx="6775450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sz="1800" i="1" dirty="0" smtClean="0">
                <a:solidFill>
                  <a:schemeClr val="tx2"/>
                </a:solidFill>
              </a:rPr>
              <a:t>Fresh Salsa is the Best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9441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cK Disclaimer"/>
  <p:tag name="RESIZE" val="Yes"/>
  <p:tag name="LLEFT" val=" 210.125"/>
  <p:tag name="LTOP" val=" 469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344B9"/>
      </a:dk2>
      <a:lt2>
        <a:srgbClr val="676767"/>
      </a:lt2>
      <a:accent1>
        <a:srgbClr val="C7E0FB"/>
      </a:accent1>
      <a:accent2>
        <a:srgbClr val="91B0FF"/>
      </a:accent2>
      <a:accent3>
        <a:srgbClr val="FFFFFF"/>
      </a:accent3>
      <a:accent4>
        <a:srgbClr val="000000"/>
      </a:accent4>
      <a:accent5>
        <a:srgbClr val="E0EDFD"/>
      </a:accent5>
      <a:accent6>
        <a:srgbClr val="839FE7"/>
      </a:accent6>
      <a:hlink>
        <a:srgbClr val="2D7DFF"/>
      </a:hlink>
      <a:folHlink>
        <a:srgbClr val="000078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676767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344B9"/>
        </a:dk2>
        <a:lt2>
          <a:srgbClr val="676767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2D7DFF"/>
        </a:hlink>
        <a:folHlink>
          <a:srgbClr val="0000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676767"/>
        </a:dk1>
        <a:lt1>
          <a:srgbClr val="FFFFFF"/>
        </a:lt1>
        <a:dk2>
          <a:srgbClr val="000000"/>
        </a:dk2>
        <a:lt2>
          <a:srgbClr val="FFFF7F"/>
        </a:lt2>
        <a:accent1>
          <a:srgbClr val="00005A"/>
        </a:accent1>
        <a:accent2>
          <a:srgbClr val="0052D8"/>
        </a:accent2>
        <a:accent3>
          <a:srgbClr val="AAAAAA"/>
        </a:accent3>
        <a:accent4>
          <a:srgbClr val="DADADA"/>
        </a:accent4>
        <a:accent5>
          <a:srgbClr val="AAAAB5"/>
        </a:accent5>
        <a:accent6>
          <a:srgbClr val="0049C4"/>
        </a:accent6>
        <a:hlink>
          <a:srgbClr val="5F8DFF"/>
        </a:hlink>
        <a:folHlink>
          <a:srgbClr val="96C5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8601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7901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FE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E600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86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F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54092</TotalTime>
  <Words>1653</Words>
  <Application>Microsoft Office PowerPoint</Application>
  <PresentationFormat>Letter Paper (8.5x11 in)</PresentationFormat>
  <Paragraphs>402</Paragraphs>
  <Slides>61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Times New Roman</vt:lpstr>
      <vt:lpstr>Wingdings</vt:lpstr>
      <vt:lpstr>Blank Presentation</vt:lpstr>
      <vt:lpstr>Equation</vt:lpstr>
      <vt:lpstr>PowerPoint Presentation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SEGMENTATION, TARGETING, AND POSITIONING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ANALYTICS</vt:lpstr>
    </vt:vector>
  </TitlesOfParts>
  <Company>Anderson Fieldstudy Team BioMed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Rutz</dc:creator>
  <cp:lastModifiedBy>Sonnier, Garrett P</cp:lastModifiedBy>
  <cp:revision>2639</cp:revision>
  <cp:lastPrinted>2003-03-12T22:20:00Z</cp:lastPrinted>
  <dcterms:created xsi:type="dcterms:W3CDTF">2001-05-16T12:53:39Z</dcterms:created>
  <dcterms:modified xsi:type="dcterms:W3CDTF">2022-09-13T18:00:50Z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niversal Objects">
    <vt:bool>true</vt:bool>
  </property>
  <property fmtid="{D5CDD505-2E9C-101B-9397-08002B2CF9AE}" pid="3" name="McKPaperSize">
    <vt:lpwstr>A4</vt:lpwstr>
  </property>
  <property fmtid="{D5CDD505-2E9C-101B-9397-08002B2CF9AE}" pid="4" name="NotesPageLayout">
    <vt:lpwstr>Message</vt:lpwstr>
  </property>
  <property fmtid="{D5CDD505-2E9C-101B-9397-08002B2CF9AE}" pid="5" name="DocID">
    <vt:lpwstr>010516BE_AOX_011v5</vt:lpwstr>
  </property>
  <property fmtid="{D5CDD505-2E9C-101B-9397-08002B2CF9AE}" pid="6" name="DocIDinTitle">
    <vt:bool>false</vt:bool>
  </property>
  <property fmtid="{D5CDD505-2E9C-101B-9397-08002B2CF9AE}" pid="7" name="DocIDinSlide">
    <vt:bool>false</vt:bool>
  </property>
  <property fmtid="{D5CDD505-2E9C-101B-9397-08002B2CF9AE}" pid="8" name="DocIDPosition">
    <vt:i4>0</vt:i4>
  </property>
</Properties>
</file>